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0" r:id="rId2"/>
    <p:sldId id="287" r:id="rId3"/>
    <p:sldId id="288" r:id="rId4"/>
    <p:sldId id="336" r:id="rId5"/>
    <p:sldId id="297" r:id="rId6"/>
    <p:sldId id="289" r:id="rId7"/>
    <p:sldId id="290" r:id="rId8"/>
    <p:sldId id="291" r:id="rId9"/>
    <p:sldId id="292" r:id="rId10"/>
    <p:sldId id="293" r:id="rId11"/>
    <p:sldId id="339" r:id="rId12"/>
    <p:sldId id="299" r:id="rId13"/>
    <p:sldId id="294" r:id="rId14"/>
    <p:sldId id="300" r:id="rId15"/>
    <p:sldId id="301" r:id="rId16"/>
    <p:sldId id="302" r:id="rId17"/>
    <p:sldId id="304" r:id="rId18"/>
    <p:sldId id="303" r:id="rId19"/>
    <p:sldId id="305" r:id="rId20"/>
    <p:sldId id="306" r:id="rId21"/>
    <p:sldId id="307" r:id="rId22"/>
    <p:sldId id="309" r:id="rId23"/>
    <p:sldId id="310" r:id="rId24"/>
    <p:sldId id="311" r:id="rId25"/>
    <p:sldId id="312" r:id="rId26"/>
    <p:sldId id="313" r:id="rId27"/>
    <p:sldId id="314" r:id="rId28"/>
    <p:sldId id="315" r:id="rId29"/>
    <p:sldId id="316" r:id="rId30"/>
    <p:sldId id="340" r:id="rId31"/>
    <p:sldId id="317" r:id="rId32"/>
    <p:sldId id="320" r:id="rId33"/>
    <p:sldId id="318" r:id="rId34"/>
    <p:sldId id="319" r:id="rId35"/>
    <p:sldId id="321" r:id="rId36"/>
    <p:sldId id="322" r:id="rId37"/>
    <p:sldId id="341" r:id="rId38"/>
    <p:sldId id="323" r:id="rId39"/>
    <p:sldId id="324" r:id="rId40"/>
    <p:sldId id="325" r:id="rId41"/>
    <p:sldId id="326" r:id="rId42"/>
    <p:sldId id="327" r:id="rId43"/>
    <p:sldId id="328" r:id="rId44"/>
    <p:sldId id="329" r:id="rId45"/>
    <p:sldId id="330" r:id="rId46"/>
    <p:sldId id="331" r:id="rId47"/>
    <p:sldId id="342" r:id="rId48"/>
    <p:sldId id="332" r:id="rId49"/>
    <p:sldId id="343" r:id="rId50"/>
    <p:sldId id="333" r:id="rId51"/>
    <p:sldId id="334" r:id="rId52"/>
    <p:sldId id="335" r:id="rId53"/>
    <p:sldId id="344" r:id="rId54"/>
    <p:sldId id="345" r:id="rId55"/>
    <p:sldId id="346" r:id="rId56"/>
    <p:sldId id="347" r:id="rId5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C8"/>
    <a:srgbClr val="8BE1FF"/>
    <a:srgbClr val="2CC704"/>
    <a:srgbClr val="B0E338"/>
    <a:srgbClr val="86C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78" autoAdjust="0"/>
  </p:normalViewPr>
  <p:slideViewPr>
    <p:cSldViewPr>
      <p:cViewPr varScale="1">
        <p:scale>
          <a:sx n="139" d="100"/>
          <a:sy n="139" d="100"/>
        </p:scale>
        <p:origin x="804"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2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99089D-FFBE-4EC8-BB43-38FB7AD37A1C}" type="datetimeFigureOut">
              <a:rPr lang="zh-CN" altLang="en-US" smtClean="0"/>
              <a:t>2017/6/26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7EC64A-4020-4112-887D-F6FBE1B16259}" type="slidenum">
              <a:rPr lang="zh-CN" altLang="en-US" smtClean="0"/>
              <a:t>‹#›</a:t>
            </a:fld>
            <a:endParaRPr lang="zh-CN" altLang="en-US"/>
          </a:p>
        </p:txBody>
      </p:sp>
    </p:spTree>
    <p:extLst>
      <p:ext uri="{BB962C8B-B14F-4D97-AF65-F5344CB8AC3E}">
        <p14:creationId xmlns:p14="http://schemas.microsoft.com/office/powerpoint/2010/main" val="2426521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1</a:t>
            </a:fld>
            <a:endParaRPr lang="zh-CN" altLang="en-US"/>
          </a:p>
        </p:txBody>
      </p:sp>
    </p:spTree>
    <p:extLst>
      <p:ext uri="{BB962C8B-B14F-4D97-AF65-F5344CB8AC3E}">
        <p14:creationId xmlns:p14="http://schemas.microsoft.com/office/powerpoint/2010/main" val="418269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2</a:t>
            </a:fld>
            <a:endParaRPr lang="zh-CN" altLang="en-US"/>
          </a:p>
        </p:txBody>
      </p:sp>
    </p:spTree>
    <p:extLst>
      <p:ext uri="{BB962C8B-B14F-4D97-AF65-F5344CB8AC3E}">
        <p14:creationId xmlns:p14="http://schemas.microsoft.com/office/powerpoint/2010/main" val="183406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广播的优点、缺点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15</a:t>
            </a:fld>
            <a:endParaRPr lang="zh-CN" altLang="en-US"/>
          </a:p>
        </p:txBody>
      </p:sp>
    </p:spTree>
    <p:extLst>
      <p:ext uri="{BB962C8B-B14F-4D97-AF65-F5344CB8AC3E}">
        <p14:creationId xmlns:p14="http://schemas.microsoft.com/office/powerpoint/2010/main" val="84526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56</a:t>
            </a:fld>
            <a:endParaRPr lang="zh-CN" altLang="en-US"/>
          </a:p>
        </p:txBody>
      </p:sp>
    </p:spTree>
    <p:extLst>
      <p:ext uri="{BB962C8B-B14F-4D97-AF65-F5344CB8AC3E}">
        <p14:creationId xmlns:p14="http://schemas.microsoft.com/office/powerpoint/2010/main" val="3006358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userDrawn="1"/>
        </p:nvSpPr>
        <p:spPr>
          <a:xfrm>
            <a:off x="8676456" y="4659982"/>
            <a:ext cx="467544" cy="350738"/>
          </a:xfrm>
          <a:custGeom>
            <a:avLst/>
            <a:gdLst>
              <a:gd name="connsiteX0" fmla="*/ 467544 w 558984"/>
              <a:gd name="connsiteY0" fmla="*/ 350738 h 442178"/>
              <a:gd name="connsiteX1" fmla="*/ 175369 w 558984"/>
              <a:gd name="connsiteY1" fmla="*/ 350738 h 442178"/>
              <a:gd name="connsiteX2" fmla="*/ 0 w 558984"/>
              <a:gd name="connsiteY2" fmla="*/ 175369 h 442178"/>
              <a:gd name="connsiteX3" fmla="*/ 175369 w 558984"/>
              <a:gd name="connsiteY3" fmla="*/ 0 h 442178"/>
              <a:gd name="connsiteX4" fmla="*/ 467544 w 558984"/>
              <a:gd name="connsiteY4" fmla="*/ 0 h 442178"/>
              <a:gd name="connsiteX5" fmla="*/ 558984 w 558984"/>
              <a:gd name="connsiteY5" fmla="*/ 442178 h 442178"/>
              <a:gd name="connsiteX0" fmla="*/ 467544 w 467544"/>
              <a:gd name="connsiteY0" fmla="*/ 350738 h 350738"/>
              <a:gd name="connsiteX1" fmla="*/ 175369 w 467544"/>
              <a:gd name="connsiteY1" fmla="*/ 350738 h 350738"/>
              <a:gd name="connsiteX2" fmla="*/ 0 w 467544"/>
              <a:gd name="connsiteY2" fmla="*/ 175369 h 350738"/>
              <a:gd name="connsiteX3" fmla="*/ 175369 w 467544"/>
              <a:gd name="connsiteY3" fmla="*/ 0 h 350738"/>
              <a:gd name="connsiteX4" fmla="*/ 467544 w 467544"/>
              <a:gd name="connsiteY4" fmla="*/ 0 h 35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44" h="350738">
                <a:moveTo>
                  <a:pt x="467544" y="350738"/>
                </a:moveTo>
                <a:lnTo>
                  <a:pt x="175369" y="350738"/>
                </a:lnTo>
                <a:cubicBezTo>
                  <a:pt x="78515" y="350738"/>
                  <a:pt x="0" y="272223"/>
                  <a:pt x="0" y="175369"/>
                </a:cubicBezTo>
                <a:cubicBezTo>
                  <a:pt x="0" y="78515"/>
                  <a:pt x="78515" y="0"/>
                  <a:pt x="175369" y="0"/>
                </a:cubicBezTo>
                <a:lnTo>
                  <a:pt x="467544" y="0"/>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TextBox 8"/>
          <p:cNvSpPr txBox="1"/>
          <p:nvPr userDrawn="1"/>
        </p:nvSpPr>
        <p:spPr>
          <a:xfrm>
            <a:off x="8738939" y="4673396"/>
            <a:ext cx="467544" cy="338554"/>
          </a:xfrm>
          <a:prstGeom prst="rect">
            <a:avLst/>
          </a:prstGeom>
          <a:noFill/>
        </p:spPr>
        <p:txBody>
          <a:bodyPr wrap="square" rtlCol="0">
            <a:spAutoFit/>
          </a:bodyPr>
          <a:lstStyle>
            <a:defPPr>
              <a:defRPr lang="zh-CN"/>
            </a:defPPr>
            <a:lvl1pPr lvl="0" algn="ctr">
              <a:defRPr sz="1600">
                <a:solidFill>
                  <a:schemeClr val="tx1">
                    <a:lumMod val="65000"/>
                    <a:lumOff val="35000"/>
                  </a:schemeClr>
                </a:solidFill>
                <a:latin typeface="微软雅黑" pitchFamily="34" charset="-122"/>
                <a:ea typeface="微软雅黑" pitchFamily="34" charset="-122"/>
              </a:defRPr>
            </a:lvl1pPr>
          </a:lstStyle>
          <a:p>
            <a:pPr lvl="0"/>
            <a:fld id="{85081330-E390-46B7-AB16-BA3EB2671BF2}" type="slidenum">
              <a:rPr lang="zh-CN" altLang="en-US" smtClean="0"/>
              <a:pPr lvl="0"/>
              <a:t>‹#›</a:t>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userDrawn="1"/>
        </p:nvSpPr>
        <p:spPr>
          <a:xfrm>
            <a:off x="8676456" y="4659982"/>
            <a:ext cx="467544" cy="350738"/>
          </a:xfrm>
          <a:custGeom>
            <a:avLst/>
            <a:gdLst>
              <a:gd name="connsiteX0" fmla="*/ 467544 w 558984"/>
              <a:gd name="connsiteY0" fmla="*/ 350738 h 442178"/>
              <a:gd name="connsiteX1" fmla="*/ 175369 w 558984"/>
              <a:gd name="connsiteY1" fmla="*/ 350738 h 442178"/>
              <a:gd name="connsiteX2" fmla="*/ 0 w 558984"/>
              <a:gd name="connsiteY2" fmla="*/ 175369 h 442178"/>
              <a:gd name="connsiteX3" fmla="*/ 175369 w 558984"/>
              <a:gd name="connsiteY3" fmla="*/ 0 h 442178"/>
              <a:gd name="connsiteX4" fmla="*/ 467544 w 558984"/>
              <a:gd name="connsiteY4" fmla="*/ 0 h 442178"/>
              <a:gd name="connsiteX5" fmla="*/ 558984 w 558984"/>
              <a:gd name="connsiteY5" fmla="*/ 442178 h 442178"/>
              <a:gd name="connsiteX0" fmla="*/ 467544 w 467544"/>
              <a:gd name="connsiteY0" fmla="*/ 350738 h 350738"/>
              <a:gd name="connsiteX1" fmla="*/ 175369 w 467544"/>
              <a:gd name="connsiteY1" fmla="*/ 350738 h 350738"/>
              <a:gd name="connsiteX2" fmla="*/ 0 w 467544"/>
              <a:gd name="connsiteY2" fmla="*/ 175369 h 350738"/>
              <a:gd name="connsiteX3" fmla="*/ 175369 w 467544"/>
              <a:gd name="connsiteY3" fmla="*/ 0 h 350738"/>
              <a:gd name="connsiteX4" fmla="*/ 467544 w 467544"/>
              <a:gd name="connsiteY4" fmla="*/ 0 h 35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44" h="350738">
                <a:moveTo>
                  <a:pt x="467544" y="350738"/>
                </a:moveTo>
                <a:lnTo>
                  <a:pt x="175369" y="350738"/>
                </a:lnTo>
                <a:cubicBezTo>
                  <a:pt x="78515" y="350738"/>
                  <a:pt x="0" y="272223"/>
                  <a:pt x="0" y="175369"/>
                </a:cubicBezTo>
                <a:cubicBezTo>
                  <a:pt x="0" y="78515"/>
                  <a:pt x="78515" y="0"/>
                  <a:pt x="175369" y="0"/>
                </a:cubicBezTo>
                <a:lnTo>
                  <a:pt x="467544" y="0"/>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TextBox 8"/>
          <p:cNvSpPr txBox="1"/>
          <p:nvPr userDrawn="1"/>
        </p:nvSpPr>
        <p:spPr>
          <a:xfrm>
            <a:off x="8738939" y="4673396"/>
            <a:ext cx="467544" cy="338554"/>
          </a:xfrm>
          <a:prstGeom prst="rect">
            <a:avLst/>
          </a:prstGeom>
          <a:noFill/>
        </p:spPr>
        <p:txBody>
          <a:bodyPr wrap="square" rtlCol="0">
            <a:spAutoFit/>
          </a:bodyPr>
          <a:lstStyle/>
          <a:p>
            <a:pPr lvl="0" algn="ctr"/>
            <a:fld id="{85081330-E390-46B7-AB16-BA3EB2671BF2}" type="slidenum">
              <a:rPr lang="zh-CN" altLang="en-US" sz="1600" smtClean="0">
                <a:solidFill>
                  <a:schemeClr val="tx1">
                    <a:lumMod val="65000"/>
                    <a:lumOff val="35000"/>
                  </a:schemeClr>
                </a:solidFill>
                <a:latin typeface="微软雅黑" pitchFamily="34" charset="-122"/>
                <a:ea typeface="微软雅黑" pitchFamily="34" charset="-122"/>
              </a:rPr>
              <a:t>‹#›</a:t>
            </a:fld>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10" name="圆角矩形 9"/>
          <p:cNvSpPr/>
          <p:nvPr userDrawn="1"/>
        </p:nvSpPr>
        <p:spPr>
          <a:xfrm>
            <a:off x="766529" y="714952"/>
            <a:ext cx="7663900" cy="3958648"/>
          </a:xfrm>
          <a:prstGeom prst="roundRect">
            <a:avLst>
              <a:gd name="adj" fmla="val 4415"/>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774430" y="625097"/>
            <a:ext cx="2545838" cy="14400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5898790" y="4592779"/>
            <a:ext cx="2545838" cy="14400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2017/6/26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75656" y="1029990"/>
            <a:ext cx="6190181" cy="2094056"/>
            <a:chOff x="1476910" y="1547443"/>
            <a:chExt cx="6190181" cy="2094056"/>
          </a:xfrm>
        </p:grpSpPr>
        <p:grpSp>
          <p:nvGrpSpPr>
            <p:cNvPr id="9" name="组合 8"/>
            <p:cNvGrpSpPr/>
            <p:nvPr/>
          </p:nvGrpSpPr>
          <p:grpSpPr>
            <a:xfrm>
              <a:off x="1476910" y="2534969"/>
              <a:ext cx="6190181" cy="601360"/>
              <a:chOff x="677344" y="2439335"/>
              <a:chExt cx="7714192" cy="749413"/>
            </a:xfrm>
          </p:grpSpPr>
          <p:cxnSp>
            <p:nvCxnSpPr>
              <p:cNvPr id="7" name="直接连接符 6"/>
              <p:cNvCxnSpPr/>
              <p:nvPr/>
            </p:nvCxnSpPr>
            <p:spPr>
              <a:xfrm>
                <a:off x="752464" y="3188748"/>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7344" y="2490875"/>
                <a:ext cx="7714192" cy="652036"/>
              </a:xfrm>
              <a:prstGeom prst="rect">
                <a:avLst/>
              </a:prstGeom>
              <a:noFill/>
            </p:spPr>
            <p:txBody>
              <a:bodyPr wrap="square" rtlCol="0">
                <a:spAutoFit/>
              </a:bodyPr>
              <a:lstStyle/>
              <a:p>
                <a:pPr algn="ctr"/>
                <a:r>
                  <a:rPr lang="zh-CN" altLang="en-US" sz="2800" b="1" dirty="0" smtClean="0">
                    <a:solidFill>
                      <a:schemeClr val="bg1"/>
                    </a:solidFill>
                    <a:latin typeface="微软雅黑" pitchFamily="34" charset="-122"/>
                    <a:ea typeface="微软雅黑" pitchFamily="34" charset="-122"/>
                  </a:rPr>
                  <a:t>移动互联网</a:t>
                </a:r>
                <a:r>
                  <a:rPr lang="en-US" altLang="zh-CN" sz="2800" b="1" dirty="0" smtClean="0">
                    <a:solidFill>
                      <a:schemeClr val="bg1"/>
                    </a:solidFill>
                    <a:latin typeface="微软雅黑" pitchFamily="34" charset="-122"/>
                    <a:ea typeface="微软雅黑" pitchFamily="34" charset="-122"/>
                  </a:rPr>
                  <a:t>Android</a:t>
                </a:r>
                <a:r>
                  <a:rPr lang="zh-CN" altLang="en-US" sz="2800" b="1" dirty="0" smtClean="0">
                    <a:solidFill>
                      <a:schemeClr val="bg1"/>
                    </a:solidFill>
                    <a:latin typeface="微软雅黑" pitchFamily="34" charset="-122"/>
                    <a:ea typeface="微软雅黑" pitchFamily="34" charset="-122"/>
                  </a:rPr>
                  <a:t>应用研发</a:t>
                </a:r>
                <a:endParaRPr lang="zh-CN" altLang="en-US" sz="2800" b="1" dirty="0">
                  <a:solidFill>
                    <a:schemeClr val="bg1"/>
                  </a:solidFill>
                  <a:latin typeface="微软雅黑" pitchFamily="34" charset="-122"/>
                  <a:ea typeface="微软雅黑" pitchFamily="34" charset="-122"/>
                </a:endParaRPr>
              </a:p>
            </p:txBody>
          </p:sp>
          <p:cxnSp>
            <p:nvCxnSpPr>
              <p:cNvPr id="10" name="直接连接符 9"/>
              <p:cNvCxnSpPr/>
              <p:nvPr/>
            </p:nvCxnSpPr>
            <p:spPr>
              <a:xfrm>
                <a:off x="752464" y="2439335"/>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椭圆 3"/>
            <p:cNvSpPr/>
            <p:nvPr/>
          </p:nvSpPr>
          <p:spPr>
            <a:xfrm>
              <a:off x="4139952" y="1547443"/>
              <a:ext cx="864096" cy="906368"/>
            </a:xfrm>
            <a:custGeom>
              <a:avLst/>
              <a:gdLst/>
              <a:ahLst/>
              <a:cxnLst/>
              <a:rect l="l" t="t" r="r" b="b"/>
              <a:pathLst>
                <a:path w="4414035" h="4629972">
                  <a:moveTo>
                    <a:pt x="3319054" y="3551859"/>
                  </a:moveTo>
                  <a:cubicBezTo>
                    <a:pt x="3398049" y="3601630"/>
                    <a:pt x="3450918" y="3663950"/>
                    <a:pt x="3509655" y="3721894"/>
                  </a:cubicBezTo>
                  <a:cubicBezTo>
                    <a:pt x="3420756" y="3894137"/>
                    <a:pt x="3705230" y="3804036"/>
                    <a:pt x="3671479" y="3899522"/>
                  </a:cubicBezTo>
                  <a:cubicBezTo>
                    <a:pt x="3665128" y="3948735"/>
                    <a:pt x="3654909" y="4073923"/>
                    <a:pt x="3621572" y="4090988"/>
                  </a:cubicBezTo>
                  <a:cubicBezTo>
                    <a:pt x="3595379" y="4050903"/>
                    <a:pt x="3526240" y="4030651"/>
                    <a:pt x="3471454" y="4001915"/>
                  </a:cubicBezTo>
                  <a:cubicBezTo>
                    <a:pt x="3390491" y="3949924"/>
                    <a:pt x="3434942" y="3776887"/>
                    <a:pt x="3185704" y="3587578"/>
                  </a:cubicBezTo>
                  <a:cubicBezTo>
                    <a:pt x="3246029" y="3584007"/>
                    <a:pt x="3290478" y="3568925"/>
                    <a:pt x="3319054" y="3551859"/>
                  </a:cubicBezTo>
                  <a:close/>
                  <a:moveTo>
                    <a:pt x="3717865" y="2044101"/>
                  </a:moveTo>
                  <a:cubicBezTo>
                    <a:pt x="3855978" y="2425894"/>
                    <a:pt x="3600390" y="2313977"/>
                    <a:pt x="3658334" y="2520352"/>
                  </a:cubicBezTo>
                  <a:cubicBezTo>
                    <a:pt x="3611503" y="2562421"/>
                    <a:pt x="3425766" y="2377477"/>
                    <a:pt x="3436878" y="2296514"/>
                  </a:cubicBezTo>
                  <a:cubicBezTo>
                    <a:pt x="3469421" y="2275082"/>
                    <a:pt x="3574989" y="2331439"/>
                    <a:pt x="3717865" y="2044101"/>
                  </a:cubicBezTo>
                  <a:close/>
                  <a:moveTo>
                    <a:pt x="777649" y="1490101"/>
                  </a:moveTo>
                  <a:cubicBezTo>
                    <a:pt x="808605" y="1481767"/>
                    <a:pt x="849483" y="1565508"/>
                    <a:pt x="870517" y="1647264"/>
                  </a:cubicBezTo>
                  <a:cubicBezTo>
                    <a:pt x="891551" y="1729020"/>
                    <a:pt x="824480" y="1645280"/>
                    <a:pt x="903855" y="1980639"/>
                  </a:cubicBezTo>
                  <a:cubicBezTo>
                    <a:pt x="866549" y="1992148"/>
                    <a:pt x="730457" y="1922549"/>
                    <a:pt x="684780" y="1697269"/>
                  </a:cubicBezTo>
                  <a:cubicBezTo>
                    <a:pt x="669292" y="1620882"/>
                    <a:pt x="746693" y="1498435"/>
                    <a:pt x="777649" y="1490101"/>
                  </a:cubicBezTo>
                  <a:close/>
                  <a:moveTo>
                    <a:pt x="678000" y="887660"/>
                  </a:moveTo>
                  <a:cubicBezTo>
                    <a:pt x="673635" y="879722"/>
                    <a:pt x="491469" y="940841"/>
                    <a:pt x="485119" y="1006722"/>
                  </a:cubicBezTo>
                  <a:cubicBezTo>
                    <a:pt x="472419" y="1027360"/>
                    <a:pt x="488293" y="1052762"/>
                    <a:pt x="511312" y="1054348"/>
                  </a:cubicBezTo>
                  <a:cubicBezTo>
                    <a:pt x="624421" y="1017835"/>
                    <a:pt x="682366" y="895598"/>
                    <a:pt x="678000" y="887660"/>
                  </a:cubicBezTo>
                  <a:close/>
                  <a:moveTo>
                    <a:pt x="1290824" y="477241"/>
                  </a:moveTo>
                  <a:cubicBezTo>
                    <a:pt x="2021553" y="537730"/>
                    <a:pt x="2273114" y="1255515"/>
                    <a:pt x="2381437" y="1591666"/>
                  </a:cubicBezTo>
                  <a:cubicBezTo>
                    <a:pt x="2470652" y="1868520"/>
                    <a:pt x="2569674" y="1872998"/>
                    <a:pt x="2769085" y="1995487"/>
                  </a:cubicBezTo>
                  <a:cubicBezTo>
                    <a:pt x="2978156" y="2123910"/>
                    <a:pt x="3326296" y="2236788"/>
                    <a:pt x="3435833" y="2433638"/>
                  </a:cubicBezTo>
                  <a:cubicBezTo>
                    <a:pt x="3544201" y="2628386"/>
                    <a:pt x="3576724" y="2708276"/>
                    <a:pt x="3526322" y="3033713"/>
                  </a:cubicBezTo>
                  <a:cubicBezTo>
                    <a:pt x="3500265" y="3201960"/>
                    <a:pt x="3806913" y="3200004"/>
                    <a:pt x="3928753" y="3252788"/>
                  </a:cubicBezTo>
                  <a:cubicBezTo>
                    <a:pt x="4045973" y="3303571"/>
                    <a:pt x="4024401" y="3445272"/>
                    <a:pt x="4000191" y="3636169"/>
                  </a:cubicBezTo>
                  <a:cubicBezTo>
                    <a:pt x="4052181" y="3788966"/>
                    <a:pt x="4034321" y="3961605"/>
                    <a:pt x="4240696" y="4169568"/>
                  </a:cubicBezTo>
                  <a:cubicBezTo>
                    <a:pt x="4213709" y="4201317"/>
                    <a:pt x="4202598" y="4213225"/>
                    <a:pt x="4204979" y="4276725"/>
                  </a:cubicBezTo>
                  <a:cubicBezTo>
                    <a:pt x="4316899" y="4322764"/>
                    <a:pt x="4409764" y="4299745"/>
                    <a:pt x="4407384" y="4381501"/>
                  </a:cubicBezTo>
                  <a:cubicBezTo>
                    <a:pt x="4438340" y="4749800"/>
                    <a:pt x="4364521" y="4666456"/>
                    <a:pt x="4116871" y="4405313"/>
                  </a:cubicBezTo>
                  <a:cubicBezTo>
                    <a:pt x="4012096" y="4215607"/>
                    <a:pt x="3925577" y="3817144"/>
                    <a:pt x="3816833" y="3514725"/>
                  </a:cubicBezTo>
                  <a:cubicBezTo>
                    <a:pt x="3580294" y="3329780"/>
                    <a:pt x="2994028" y="3581235"/>
                    <a:pt x="2740508" y="3486150"/>
                  </a:cubicBezTo>
                  <a:cubicBezTo>
                    <a:pt x="2486988" y="3391065"/>
                    <a:pt x="2328256" y="3310137"/>
                    <a:pt x="2295712" y="2944216"/>
                  </a:cubicBezTo>
                  <a:cubicBezTo>
                    <a:pt x="2046073" y="2841008"/>
                    <a:pt x="1681331" y="2837027"/>
                    <a:pt x="1459395" y="2862261"/>
                  </a:cubicBezTo>
                  <a:cubicBezTo>
                    <a:pt x="1261271" y="2987509"/>
                    <a:pt x="873608" y="3193254"/>
                    <a:pt x="830746" y="3295648"/>
                  </a:cubicBezTo>
                  <a:cubicBezTo>
                    <a:pt x="969171" y="3309770"/>
                    <a:pt x="1186345" y="3309937"/>
                    <a:pt x="1249845" y="3257549"/>
                  </a:cubicBezTo>
                  <a:cubicBezTo>
                    <a:pt x="1270003" y="3242302"/>
                    <a:pt x="1285563" y="3335336"/>
                    <a:pt x="1368907" y="3338511"/>
                  </a:cubicBezTo>
                  <a:cubicBezTo>
                    <a:pt x="1444629" y="3232777"/>
                    <a:pt x="1445108" y="3182143"/>
                    <a:pt x="1526070" y="3186111"/>
                  </a:cubicBezTo>
                  <a:cubicBezTo>
                    <a:pt x="1666878" y="3234364"/>
                    <a:pt x="1774514" y="3259135"/>
                    <a:pt x="1749908" y="3319460"/>
                  </a:cubicBezTo>
                  <a:cubicBezTo>
                    <a:pt x="1634334" y="3328025"/>
                    <a:pt x="1696726" y="3398041"/>
                    <a:pt x="1568932" y="3419473"/>
                  </a:cubicBezTo>
                  <a:cubicBezTo>
                    <a:pt x="1464951" y="3498055"/>
                    <a:pt x="1265720" y="3480593"/>
                    <a:pt x="1097445" y="3476624"/>
                  </a:cubicBezTo>
                  <a:cubicBezTo>
                    <a:pt x="853764" y="3418680"/>
                    <a:pt x="551345" y="3553617"/>
                    <a:pt x="544995" y="3428998"/>
                  </a:cubicBezTo>
                  <a:cubicBezTo>
                    <a:pt x="527846" y="3259763"/>
                    <a:pt x="1176820" y="2751137"/>
                    <a:pt x="1059345" y="2728912"/>
                  </a:cubicBezTo>
                  <a:cubicBezTo>
                    <a:pt x="817566" y="2716841"/>
                    <a:pt x="712476" y="2558254"/>
                    <a:pt x="597382" y="2528885"/>
                  </a:cubicBezTo>
                  <a:cubicBezTo>
                    <a:pt x="292102" y="2392989"/>
                    <a:pt x="362433" y="2626516"/>
                    <a:pt x="330683" y="2814635"/>
                  </a:cubicBezTo>
                  <a:cubicBezTo>
                    <a:pt x="289408" y="2886866"/>
                    <a:pt x="309252" y="2912268"/>
                    <a:pt x="397358" y="2947986"/>
                  </a:cubicBezTo>
                  <a:cubicBezTo>
                    <a:pt x="214001" y="3098004"/>
                    <a:pt x="383864" y="3123405"/>
                    <a:pt x="444982" y="3152773"/>
                  </a:cubicBezTo>
                  <a:cubicBezTo>
                    <a:pt x="423070" y="3208964"/>
                    <a:pt x="344176" y="3354385"/>
                    <a:pt x="302107" y="3376610"/>
                  </a:cubicBezTo>
                  <a:cubicBezTo>
                    <a:pt x="9526" y="3012907"/>
                    <a:pt x="201302" y="2903536"/>
                    <a:pt x="178283" y="2733674"/>
                  </a:cubicBezTo>
                  <a:cubicBezTo>
                    <a:pt x="96048" y="2437440"/>
                    <a:pt x="58428" y="2242343"/>
                    <a:pt x="183047" y="2224087"/>
                  </a:cubicBezTo>
                  <a:cubicBezTo>
                    <a:pt x="275436" y="2208047"/>
                    <a:pt x="241785" y="2255044"/>
                    <a:pt x="344972" y="2276475"/>
                  </a:cubicBezTo>
                  <a:cubicBezTo>
                    <a:pt x="383078" y="2284389"/>
                    <a:pt x="731727" y="2351400"/>
                    <a:pt x="872347" y="2239886"/>
                  </a:cubicBezTo>
                  <a:lnTo>
                    <a:pt x="854202" y="2279054"/>
                  </a:lnTo>
                  <a:cubicBezTo>
                    <a:pt x="852555" y="2462840"/>
                    <a:pt x="1000649" y="2773561"/>
                    <a:pt x="1120902" y="2693392"/>
                  </a:cubicBezTo>
                  <a:cubicBezTo>
                    <a:pt x="1241155" y="2613223"/>
                    <a:pt x="972016" y="2042550"/>
                    <a:pt x="1575721" y="1798042"/>
                  </a:cubicBezTo>
                  <a:cubicBezTo>
                    <a:pt x="1357895" y="1753559"/>
                    <a:pt x="1161632" y="2109656"/>
                    <a:pt x="1133164" y="2221706"/>
                  </a:cubicBezTo>
                  <a:cubicBezTo>
                    <a:pt x="1080285" y="2429838"/>
                    <a:pt x="1143087" y="2611834"/>
                    <a:pt x="1095065" y="2643187"/>
                  </a:cubicBezTo>
                  <a:cubicBezTo>
                    <a:pt x="1079250" y="2670142"/>
                    <a:pt x="960128" y="2604293"/>
                    <a:pt x="925996" y="2386012"/>
                  </a:cubicBezTo>
                  <a:cubicBezTo>
                    <a:pt x="888219" y="2144418"/>
                    <a:pt x="1153771" y="1904745"/>
                    <a:pt x="1376052" y="1604962"/>
                  </a:cubicBezTo>
                  <a:cubicBezTo>
                    <a:pt x="1419311" y="1546620"/>
                    <a:pt x="1545160" y="1235273"/>
                    <a:pt x="1380458" y="845541"/>
                  </a:cubicBezTo>
                  <a:cubicBezTo>
                    <a:pt x="1294337" y="855859"/>
                    <a:pt x="1418517" y="1251742"/>
                    <a:pt x="1330808" y="1490661"/>
                  </a:cubicBezTo>
                  <a:cubicBezTo>
                    <a:pt x="1271327" y="1652688"/>
                    <a:pt x="1105844" y="1867540"/>
                    <a:pt x="983823" y="2050346"/>
                  </a:cubicBezTo>
                  <a:cubicBezTo>
                    <a:pt x="1041432" y="1877953"/>
                    <a:pt x="1060365" y="1631611"/>
                    <a:pt x="1014599" y="1353541"/>
                  </a:cubicBezTo>
                  <a:cubicBezTo>
                    <a:pt x="1390043" y="1072554"/>
                    <a:pt x="1199841" y="725487"/>
                    <a:pt x="1187935" y="609600"/>
                  </a:cubicBezTo>
                  <a:cubicBezTo>
                    <a:pt x="1252229" y="565150"/>
                    <a:pt x="1252245" y="562802"/>
                    <a:pt x="1290824" y="477241"/>
                  </a:cubicBezTo>
                  <a:close/>
                  <a:moveTo>
                    <a:pt x="2435709" y="0"/>
                  </a:moveTo>
                  <a:cubicBezTo>
                    <a:pt x="2328898" y="101204"/>
                    <a:pt x="2250766" y="142873"/>
                    <a:pt x="2088047" y="157161"/>
                  </a:cubicBezTo>
                  <a:cubicBezTo>
                    <a:pt x="1870560" y="183355"/>
                    <a:pt x="1380022" y="121443"/>
                    <a:pt x="1130784" y="157162"/>
                  </a:cubicBezTo>
                  <a:cubicBezTo>
                    <a:pt x="881546" y="192881"/>
                    <a:pt x="630721" y="326231"/>
                    <a:pt x="592621" y="371475"/>
                  </a:cubicBezTo>
                  <a:cubicBezTo>
                    <a:pt x="578334" y="397668"/>
                    <a:pt x="621991" y="400050"/>
                    <a:pt x="630723" y="409575"/>
                  </a:cubicBezTo>
                  <a:cubicBezTo>
                    <a:pt x="718830" y="390525"/>
                    <a:pt x="714067" y="196850"/>
                    <a:pt x="1178410" y="171450"/>
                  </a:cubicBezTo>
                  <a:cubicBezTo>
                    <a:pt x="1425266" y="140494"/>
                    <a:pt x="1865797" y="255588"/>
                    <a:pt x="2097572" y="257175"/>
                  </a:cubicBezTo>
                  <a:cubicBezTo>
                    <a:pt x="2750828" y="274637"/>
                    <a:pt x="3009591" y="31750"/>
                    <a:pt x="3088172" y="38100"/>
                  </a:cubicBezTo>
                  <a:cubicBezTo>
                    <a:pt x="3138178" y="92075"/>
                    <a:pt x="2713522" y="290513"/>
                    <a:pt x="2569060" y="295275"/>
                  </a:cubicBezTo>
                  <a:cubicBezTo>
                    <a:pt x="1910248" y="419100"/>
                    <a:pt x="1637991" y="312738"/>
                    <a:pt x="1430822" y="304800"/>
                  </a:cubicBezTo>
                  <a:cubicBezTo>
                    <a:pt x="1365734" y="328612"/>
                    <a:pt x="1032359" y="280193"/>
                    <a:pt x="902184" y="428624"/>
                  </a:cubicBezTo>
                  <a:cubicBezTo>
                    <a:pt x="842041" y="520252"/>
                    <a:pt x="1173646" y="404812"/>
                    <a:pt x="1173646" y="438150"/>
                  </a:cubicBezTo>
                  <a:cubicBezTo>
                    <a:pt x="1213515" y="603597"/>
                    <a:pt x="898216" y="611189"/>
                    <a:pt x="916472" y="681039"/>
                  </a:cubicBezTo>
                  <a:cubicBezTo>
                    <a:pt x="1009523" y="719487"/>
                    <a:pt x="999021" y="634207"/>
                    <a:pt x="1149833" y="690562"/>
                  </a:cubicBezTo>
                  <a:cubicBezTo>
                    <a:pt x="1235740" y="732184"/>
                    <a:pt x="1312733" y="1219546"/>
                    <a:pt x="849795" y="1338262"/>
                  </a:cubicBezTo>
                  <a:cubicBezTo>
                    <a:pt x="773596" y="1417637"/>
                    <a:pt x="810786" y="1365101"/>
                    <a:pt x="762979" y="1421904"/>
                  </a:cubicBezTo>
                  <a:cubicBezTo>
                    <a:pt x="677254" y="1617259"/>
                    <a:pt x="682016" y="1617167"/>
                    <a:pt x="562954" y="1679079"/>
                  </a:cubicBezTo>
                  <a:cubicBezTo>
                    <a:pt x="443892" y="1702891"/>
                    <a:pt x="339116" y="1439366"/>
                    <a:pt x="410554" y="1245692"/>
                  </a:cubicBezTo>
                  <a:cubicBezTo>
                    <a:pt x="358167" y="1004393"/>
                    <a:pt x="258154" y="798016"/>
                    <a:pt x="334354" y="659904"/>
                  </a:cubicBezTo>
                  <a:cubicBezTo>
                    <a:pt x="316280" y="547539"/>
                    <a:pt x="231284" y="643385"/>
                    <a:pt x="173522" y="661989"/>
                  </a:cubicBezTo>
                  <a:cubicBezTo>
                    <a:pt x="-213646" y="466280"/>
                    <a:pt x="147327" y="457994"/>
                    <a:pt x="292584" y="495300"/>
                  </a:cubicBezTo>
                  <a:cubicBezTo>
                    <a:pt x="351321" y="488950"/>
                    <a:pt x="333858" y="487363"/>
                    <a:pt x="364021" y="438150"/>
                  </a:cubicBezTo>
                  <a:cubicBezTo>
                    <a:pt x="333859" y="111919"/>
                    <a:pt x="741052" y="30163"/>
                    <a:pt x="830746" y="28575"/>
                  </a:cubicBezTo>
                  <a:cubicBezTo>
                    <a:pt x="1052995" y="18256"/>
                    <a:pt x="1715777" y="133349"/>
                    <a:pt x="1983271" y="128587"/>
                  </a:cubicBezTo>
                  <a:cubicBezTo>
                    <a:pt x="2250765" y="123825"/>
                    <a:pt x="2353953" y="14288"/>
                    <a:pt x="2435709" y="0"/>
                  </a:cubicBezTo>
                  <a:close/>
                </a:path>
              </a:pathLst>
            </a:cu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584961" y="3294067"/>
              <a:ext cx="5974080" cy="347432"/>
              <a:chOff x="1476910" y="3287783"/>
              <a:chExt cx="6190181" cy="360000"/>
            </a:xfrm>
          </p:grpSpPr>
          <p:grpSp>
            <p:nvGrpSpPr>
              <p:cNvPr id="13" name="组合 12"/>
              <p:cNvGrpSpPr>
                <a:grpSpLocks noChangeAspect="1"/>
              </p:cNvGrpSpPr>
              <p:nvPr/>
            </p:nvGrpSpPr>
            <p:grpSpPr>
              <a:xfrm>
                <a:off x="3296642" y="3287783"/>
                <a:ext cx="450372" cy="360000"/>
                <a:chOff x="4673684" y="2359160"/>
                <a:chExt cx="1088225" cy="869861"/>
              </a:xfrm>
              <a:solidFill>
                <a:schemeClr val="bg1"/>
              </a:solidFill>
            </p:grpSpPr>
            <p:sp>
              <p:nvSpPr>
                <p:cNvPr id="14" name="Freeform 17"/>
                <p:cNvSpPr>
                  <a:spLocks noEditPoints="1"/>
                </p:cNvSpPr>
                <p:nvPr/>
              </p:nvSpPr>
              <p:spPr bwMode="auto">
                <a:xfrm>
                  <a:off x="4673684" y="259672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
                <p:cNvSpPr>
                  <a:spLocks/>
                </p:cNvSpPr>
                <p:nvPr/>
              </p:nvSpPr>
              <p:spPr bwMode="auto">
                <a:xfrm>
                  <a:off x="4811662" y="246954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p:cNvSpPr>
                <p:nvPr/>
              </p:nvSpPr>
              <p:spPr bwMode="auto">
                <a:xfrm>
                  <a:off x="4940041" y="235916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
                <p:cNvSpPr>
                  <a:spLocks/>
                </p:cNvSpPr>
                <p:nvPr/>
              </p:nvSpPr>
              <p:spPr bwMode="auto">
                <a:xfrm>
                  <a:off x="4784066" y="278149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5237593" y="2690307"/>
                  <a:ext cx="101984" cy="99584"/>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a:grpSpLocks noChangeAspect="1"/>
              </p:cNvGrpSpPr>
              <p:nvPr/>
            </p:nvGrpSpPr>
            <p:grpSpPr>
              <a:xfrm>
                <a:off x="6489371" y="3287783"/>
                <a:ext cx="360000" cy="360000"/>
                <a:chOff x="4778067" y="3911711"/>
                <a:chExt cx="881859" cy="881859"/>
              </a:xfrm>
              <a:solidFill>
                <a:schemeClr val="bg1"/>
              </a:solidFill>
            </p:grpSpPr>
            <p:sp>
              <p:nvSpPr>
                <p:cNvPr id="20" name="Freeform 22"/>
                <p:cNvSpPr>
                  <a:spLocks noEditPoints="1"/>
                </p:cNvSpPr>
                <p:nvPr/>
              </p:nvSpPr>
              <p:spPr bwMode="auto">
                <a:xfrm>
                  <a:off x="4778067" y="3911711"/>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013229" y="3982500"/>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a:grpSpLocks noChangeAspect="1"/>
              </p:cNvGrpSpPr>
              <p:nvPr/>
            </p:nvGrpSpPr>
            <p:grpSpPr>
              <a:xfrm>
                <a:off x="4384737" y="3287783"/>
                <a:ext cx="434277" cy="360000"/>
                <a:chOff x="6415805" y="2392754"/>
                <a:chExt cx="961046" cy="796672"/>
              </a:xfrm>
              <a:solidFill>
                <a:schemeClr val="bg1"/>
              </a:solidFill>
            </p:grpSpPr>
            <p:sp>
              <p:nvSpPr>
                <p:cNvPr id="23" name="Freeform 24"/>
                <p:cNvSpPr>
                  <a:spLocks noEditPoints="1"/>
                </p:cNvSpPr>
                <p:nvPr/>
              </p:nvSpPr>
              <p:spPr bwMode="auto">
                <a:xfrm>
                  <a:off x="6415805" y="2392754"/>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6592176"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6592176"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7"/>
                <p:cNvSpPr>
                  <a:spLocks/>
                </p:cNvSpPr>
                <p:nvPr/>
              </p:nvSpPr>
              <p:spPr bwMode="auto">
                <a:xfrm>
                  <a:off x="6762549"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6762549"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6762549"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6935321" y="2509136"/>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1"/>
                <p:cNvSpPr>
                  <a:spLocks/>
                </p:cNvSpPr>
                <p:nvPr/>
              </p:nvSpPr>
              <p:spPr bwMode="auto">
                <a:xfrm>
                  <a:off x="6935321" y="2667510"/>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7104494" y="2509136"/>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7104494" y="2667510"/>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6592176"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84"/>
              <p:cNvSpPr>
                <a:spLocks noChangeAspect="1" noEditPoints="1"/>
              </p:cNvSpPr>
              <p:nvPr/>
            </p:nvSpPr>
            <p:spPr bwMode="auto">
              <a:xfrm>
                <a:off x="2294633" y="3287783"/>
                <a:ext cx="364286" cy="360000"/>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noChangeAspect="1" noEditPoints="1"/>
              </p:cNvSpPr>
              <p:nvPr/>
            </p:nvSpPr>
            <p:spPr bwMode="auto">
              <a:xfrm>
                <a:off x="5456737" y="3287783"/>
                <a:ext cx="394911" cy="360000"/>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燕尾形 11"/>
              <p:cNvSpPr/>
              <p:nvPr/>
            </p:nvSpPr>
            <p:spPr>
              <a:xfrm>
                <a:off x="7487091"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7" name="燕尾形 36"/>
              <p:cNvSpPr/>
              <p:nvPr/>
            </p:nvSpPr>
            <p:spPr>
              <a:xfrm flipH="1">
                <a:off x="1476910"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sp>
        <p:nvSpPr>
          <p:cNvPr id="39" name="Text Box 6"/>
          <p:cNvSpPr txBox="1">
            <a:spLocks noChangeArrowheads="1"/>
          </p:cNvSpPr>
          <p:nvPr/>
        </p:nvSpPr>
        <p:spPr bwMode="auto">
          <a:xfrm>
            <a:off x="3901332" y="33061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主讲：李凯</a:t>
            </a:r>
            <a:endParaRPr lang="zh-CN" altLang="en-US" dirty="0">
              <a:solidFill>
                <a:srgbClr val="DDDDDD"/>
              </a:solidFill>
              <a:latin typeface="微软雅黑" panose="020B0503020204020204" pitchFamily="34" charset="-122"/>
              <a:ea typeface="微软雅黑" panose="020B0503020204020204" pitchFamily="34" charset="-122"/>
            </a:endParaRPr>
          </a:p>
        </p:txBody>
      </p:sp>
      <p:sp>
        <p:nvSpPr>
          <p:cNvPr id="40" name="Text Box 6"/>
          <p:cNvSpPr txBox="1">
            <a:spLocks noChangeArrowheads="1"/>
          </p:cNvSpPr>
          <p:nvPr/>
        </p:nvSpPr>
        <p:spPr bwMode="auto">
          <a:xfrm>
            <a:off x="2871464" y="3964090"/>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中国科学院沈阳计算技术研究所</a:t>
            </a:r>
            <a:endParaRPr lang="zh-CN" altLang="en-US"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8057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都有哪些框架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1540" y="493962"/>
            <a:ext cx="8280920" cy="4246526"/>
          </a:xfrm>
          <a:prstGeom prst="rect">
            <a:avLst/>
          </a:prstGeom>
          <a:noFill/>
        </p:spPr>
        <p:txBody>
          <a:bodyPr lIns="90000" tIns="90000" rIns="90000" bIns="90000" anchor="ctr"/>
          <a:lstStyle/>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Afinal</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https://github.com/yangfuhai/afinal</a:t>
            </a:r>
          </a:p>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xUtils</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https://github.com/wyouflf/xUtils3</a:t>
            </a:r>
          </a:p>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ThinkAndroid</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https://</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github.com/white-cat/ThinkAndroid3</a:t>
            </a:r>
          </a:p>
          <a:p>
            <a:pPr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LoonAndroid</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https://github.com/gdpancheng/LoonAndroid3</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AndBase</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8623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3992384" cy="523220"/>
          </a:xfrm>
        </p:grpSpPr>
        <p:sp>
          <p:nvSpPr>
            <p:cNvPr id="9" name="TextBox 16"/>
            <p:cNvSpPr txBox="1"/>
            <p:nvPr/>
          </p:nvSpPr>
          <p:spPr>
            <a:xfrm>
              <a:off x="2771800" y="2854964"/>
              <a:ext cx="3416320"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9824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02</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3186453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442460" y="771550"/>
            <a:ext cx="100059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860476" y="2067694"/>
            <a:ext cx="7423047" cy="1296144"/>
          </a:xfrm>
          <a:prstGeom prst="rect">
            <a:avLst/>
          </a:prstGeom>
          <a:noFill/>
        </p:spPr>
        <p:txBody>
          <a:bodyPr wrap="square" rtlCol="0">
            <a:noAutofit/>
          </a:bodyPr>
          <a:lstStyle/>
          <a:p>
            <a:r>
              <a:rPr lang="en-US" altLang="zh-CN" dirty="0" smtClean="0"/>
              <a:t>Activity</a:t>
            </a:r>
            <a:r>
              <a:rPr lang="zh-CN" altLang="en-US" dirty="0" smtClean="0"/>
              <a:t>：应用程序的表示层。应用程序中的每一个</a:t>
            </a:r>
            <a:r>
              <a:rPr lang="en-US" altLang="zh-CN" dirty="0" smtClean="0"/>
              <a:t>UI</a:t>
            </a:r>
            <a:r>
              <a:rPr lang="zh-CN" altLang="en-US" dirty="0" smtClean="0"/>
              <a:t>界面都是通过</a:t>
            </a:r>
            <a:r>
              <a:rPr lang="en-US" altLang="zh-CN" dirty="0" smtClean="0"/>
              <a:t>Activity</a:t>
            </a:r>
            <a:r>
              <a:rPr lang="zh-CN" altLang="en-US" dirty="0" smtClean="0"/>
              <a:t>类的一个或多个扩展实现的。</a:t>
            </a:r>
            <a:r>
              <a:rPr lang="en-US" altLang="zh-CN" dirty="0" smtClean="0"/>
              <a:t>Activity</a:t>
            </a:r>
            <a:r>
              <a:rPr lang="zh-CN" altLang="en-US" dirty="0" smtClean="0"/>
              <a:t>使用</a:t>
            </a:r>
            <a:r>
              <a:rPr lang="en-US" altLang="zh-CN" dirty="0" smtClean="0"/>
              <a:t>Fragment</a:t>
            </a:r>
            <a:r>
              <a:rPr lang="zh-CN" altLang="en-US" dirty="0" smtClean="0"/>
              <a:t>和视图来布局和显示信息，以及相应用户动作。在桌面开发环境中，</a:t>
            </a:r>
            <a:r>
              <a:rPr lang="en-US" altLang="zh-CN" dirty="0" smtClean="0"/>
              <a:t>Activity</a:t>
            </a:r>
            <a:r>
              <a:rPr lang="zh-CN" altLang="en-US" dirty="0" smtClean="0"/>
              <a:t>就相当于</a:t>
            </a:r>
            <a:r>
              <a:rPr lang="en-US" altLang="zh-CN" dirty="0" smtClean="0"/>
              <a:t>Form</a:t>
            </a:r>
            <a:r>
              <a:rPr lang="zh-CN" altLang="en-US" dirty="0" smtClean="0"/>
              <a:t>。</a:t>
            </a:r>
            <a:endParaRPr lang="zh-CN" altLang="en-US" dirty="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1071240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0" y="768852"/>
            <a:ext cx="192392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r>
              <a:rPr lang="zh-CN" altLang="en-US" dirty="0" smtClean="0">
                <a:solidFill>
                  <a:schemeClr val="tx1">
                    <a:lumMod val="65000"/>
                    <a:lumOff val="35000"/>
                  </a:schemeClr>
                </a:solidFill>
                <a:latin typeface="微软雅黑" pitchFamily="34" charset="-122"/>
                <a:ea typeface="微软雅黑" pitchFamily="34" charset="-122"/>
              </a:rPr>
              <a:t>基本状态</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42460" y="1201474"/>
            <a:ext cx="8522028" cy="3785652"/>
          </a:xfrm>
          <a:prstGeom prst="rect">
            <a:avLst/>
          </a:prstGeom>
        </p:spPr>
        <p:txBody>
          <a:bodyPr wrap="square">
            <a:spAutoFit/>
          </a:bodyPr>
          <a:lstStyle/>
          <a:p>
            <a:pPr marL="285750" indent="-285750">
              <a:buFont typeface="Arial" panose="020B0604020202020204" pitchFamily="34" charset="0"/>
              <a:buChar char="•"/>
            </a:pPr>
            <a:r>
              <a:rPr lang="zh-CN" altLang="en-US" dirty="0"/>
              <a:t>Active/Running</a:t>
            </a:r>
          </a:p>
          <a:p>
            <a:pPr lvl="1"/>
            <a:r>
              <a:rPr lang="zh-CN" altLang="en-US" sz="1400" dirty="0">
                <a:solidFill>
                  <a:schemeClr val="accent1">
                    <a:lumMod val="50000"/>
                  </a:schemeClr>
                </a:solidFill>
              </a:rPr>
              <a:t>一个新 Activity 启动入栈后，它显示在屏幕最前端，处理是处于栈的最顶端（Activity栈顶），此时它处于可见并可和用户交互的激活状态,叫做活动状态或者运行状态（active or running）。</a:t>
            </a:r>
          </a:p>
          <a:p>
            <a:pPr marL="285750" indent="-285750">
              <a:buFont typeface="Arial" panose="020B0604020202020204" pitchFamily="34" charset="0"/>
              <a:buChar char="•"/>
            </a:pPr>
            <a:r>
              <a:rPr lang="zh-CN" altLang="en-US" dirty="0" smtClean="0"/>
              <a:t>Paused</a:t>
            </a:r>
            <a:endParaRPr lang="zh-CN" altLang="en-US" dirty="0"/>
          </a:p>
          <a:p>
            <a:pPr lvl="1"/>
            <a:r>
              <a:rPr lang="zh-CN" altLang="en-US" sz="1400" dirty="0">
                <a:solidFill>
                  <a:schemeClr val="accent1">
                    <a:lumMod val="50000"/>
                  </a:schemeClr>
                </a:solidFill>
              </a:rPr>
              <a:t>当 Activity失去焦点， 被一个新的非全屏的Activity 或者一个透明的Activity 被放置在栈顶，此时的状态叫做暂停状态（Paused）。此时它依然与窗口管理器保持连接，Activity依然保持活力（保持所有的状态，成员信息，和窗口管理器保持连接），但是在系统内存极端低下的时候将被强行终止掉。所以它仍然可见，但已经失去了焦点故不可与用户进行交互。</a:t>
            </a:r>
          </a:p>
          <a:p>
            <a:pPr marL="285750" indent="-285750">
              <a:buFont typeface="Arial" panose="020B0604020202020204" pitchFamily="34" charset="0"/>
              <a:buChar char="•"/>
            </a:pPr>
            <a:r>
              <a:rPr lang="zh-CN" altLang="en-US" dirty="0" smtClean="0"/>
              <a:t>Stopped</a:t>
            </a:r>
            <a:endParaRPr lang="zh-CN" altLang="en-US" dirty="0"/>
          </a:p>
          <a:p>
            <a:pPr lvl="1"/>
            <a:r>
              <a:rPr lang="zh-CN" altLang="en-US" sz="1400" dirty="0">
                <a:solidFill>
                  <a:schemeClr val="accent1">
                    <a:lumMod val="50000"/>
                  </a:schemeClr>
                </a:solidFill>
              </a:rPr>
              <a:t>如果一个Activity被另外的Activity完全覆盖掉，叫做停止状态（Stopped）。它依然保持所有状态和成员信息，但是它不再可见，所以它的窗口被隐藏，当系统内存需要被用在其他地方的时候，Stopped的Activity将被强行终止掉。</a:t>
            </a:r>
            <a:endParaRPr lang="zh-CN" altLang="en-US" sz="1600" dirty="0">
              <a:solidFill>
                <a:schemeClr val="accent1">
                  <a:lumMod val="50000"/>
                </a:schemeClr>
              </a:solidFill>
            </a:endParaRPr>
          </a:p>
          <a:p>
            <a:pPr marL="285750" indent="-285750">
              <a:buFont typeface="Arial" panose="020B0604020202020204" pitchFamily="34" charset="0"/>
              <a:buChar char="•"/>
            </a:pPr>
            <a:r>
              <a:rPr lang="zh-CN" altLang="en-US" dirty="0" smtClean="0"/>
              <a:t>Killed</a:t>
            </a:r>
            <a:endParaRPr lang="zh-CN" altLang="en-US" dirty="0"/>
          </a:p>
          <a:p>
            <a:pPr lvl="1"/>
            <a:r>
              <a:rPr lang="zh-CN" altLang="en-US" sz="1400" dirty="0">
                <a:solidFill>
                  <a:schemeClr val="accent1">
                    <a:lumMod val="50000"/>
                  </a:schemeClr>
                </a:solidFill>
              </a:rPr>
              <a:t>如果一个Activity是Paused或者Stopped状态，系统可以将该Activity从内存中删除，Android系统采用两种方式进行删除，要么要求该Activity结束，要么直接终止它的进程。当该Activity再次显示给用户时，它必须重新开始和重置前面的状态</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1014237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0" y="768852"/>
            <a:ext cx="192392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r>
              <a:rPr lang="zh-CN" altLang="en-US" dirty="0">
                <a:solidFill>
                  <a:schemeClr val="tx1">
                    <a:lumMod val="65000"/>
                    <a:lumOff val="35000"/>
                  </a:schemeClr>
                </a:solidFill>
                <a:latin typeface="微软雅黑" pitchFamily="34" charset="-122"/>
                <a:ea typeface="微软雅黑" pitchFamily="34" charset="-122"/>
              </a:rPr>
              <a:t>生命</a:t>
            </a:r>
            <a:r>
              <a:rPr lang="zh-CN" altLang="en-US" dirty="0" smtClean="0">
                <a:solidFill>
                  <a:schemeClr val="tx1">
                    <a:lumMod val="65000"/>
                    <a:lumOff val="35000"/>
                  </a:schemeClr>
                </a:solidFill>
                <a:latin typeface="微软雅黑" pitchFamily="34" charset="-122"/>
                <a:ea typeface="微软雅黑" pitchFamily="34" charset="-122"/>
              </a:rPr>
              <a:t>周期</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686" y="0"/>
            <a:ext cx="3942627" cy="5143500"/>
          </a:xfrm>
          <a:prstGeom prst="rect">
            <a:avLst/>
          </a:prstGeom>
        </p:spPr>
      </p:pic>
    </p:spTree>
    <p:extLst>
      <p:ext uri="{BB962C8B-B14F-4D97-AF65-F5344CB8AC3E}">
        <p14:creationId xmlns:p14="http://schemas.microsoft.com/office/powerpoint/2010/main" val="116606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3"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3" action="ppaction://hlinksldjump"/>
          </p:cNvPr>
          <p:cNvSpPr txBox="1"/>
          <p:nvPr/>
        </p:nvSpPr>
        <p:spPr>
          <a:xfrm>
            <a:off x="267896" y="778852"/>
            <a:ext cx="1309846" cy="369332"/>
          </a:xfrm>
          <a:prstGeom prst="rect">
            <a:avLst/>
          </a:prstGeom>
          <a:noFill/>
        </p:spPr>
        <p:txBody>
          <a:bodyPr wrap="non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BroadCast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860476" y="1198830"/>
            <a:ext cx="7423047" cy="1296144"/>
          </a:xfrm>
          <a:prstGeom prst="rect">
            <a:avLst/>
          </a:prstGeom>
          <a:noFill/>
        </p:spPr>
        <p:txBody>
          <a:bodyPr wrap="square" rtlCol="0">
            <a:noAutofit/>
          </a:bodyPr>
          <a:lstStyle/>
          <a:p>
            <a:r>
              <a:rPr lang="en-US" altLang="zh-CN" dirty="0" err="1" smtClean="0"/>
              <a:t>BroadCast</a:t>
            </a:r>
            <a:r>
              <a:rPr lang="en-US" altLang="zh-CN" dirty="0" smtClean="0"/>
              <a:t>/</a:t>
            </a:r>
            <a:r>
              <a:rPr lang="en-US" altLang="zh-CN" dirty="0" err="1" smtClean="0"/>
              <a:t>BroadCast</a:t>
            </a:r>
            <a:r>
              <a:rPr lang="en-US" altLang="zh-CN" dirty="0" smtClean="0"/>
              <a:t> </a:t>
            </a:r>
            <a:r>
              <a:rPr lang="en-US" altLang="zh-CN" dirty="0" err="1" smtClean="0"/>
              <a:t>Reveicer</a:t>
            </a:r>
            <a:r>
              <a:rPr lang="zh-CN" altLang="en-US" dirty="0" smtClean="0"/>
              <a:t>：</a:t>
            </a:r>
            <a:r>
              <a:rPr lang="en-US" altLang="zh-CN" dirty="0" smtClean="0"/>
              <a:t>Intent</a:t>
            </a:r>
            <a:r>
              <a:rPr lang="zh-CN" altLang="en-US" dirty="0" smtClean="0"/>
              <a:t>侦听器。</a:t>
            </a:r>
            <a:r>
              <a:rPr lang="en-US" altLang="zh-CN" dirty="0" err="1" smtClean="0"/>
              <a:t>BroadCast</a:t>
            </a:r>
            <a:r>
              <a:rPr lang="en-US" altLang="zh-CN" dirty="0" smtClean="0"/>
              <a:t> Receiver</a:t>
            </a:r>
            <a:r>
              <a:rPr lang="zh-CN" altLang="en-US" dirty="0" smtClean="0"/>
              <a:t>使应用程序可以监听到那些匹配指定的过滤标准的</a:t>
            </a:r>
            <a:r>
              <a:rPr lang="en-US" altLang="zh-CN" dirty="0" smtClean="0"/>
              <a:t>Intent </a:t>
            </a:r>
            <a:r>
              <a:rPr lang="zh-CN" altLang="en-US" dirty="0" smtClean="0"/>
              <a:t>广播。</a:t>
            </a:r>
            <a:r>
              <a:rPr lang="en-US" altLang="zh-CN" dirty="0" err="1" smtClean="0"/>
              <a:t>BroadCast</a:t>
            </a:r>
            <a:r>
              <a:rPr lang="en-US" altLang="zh-CN" dirty="0" smtClean="0"/>
              <a:t> Receiver</a:t>
            </a:r>
            <a:r>
              <a:rPr lang="zh-CN" altLang="en-US" dirty="0" smtClean="0"/>
              <a:t>会自动地启动应用程序来响应某个收到的</a:t>
            </a:r>
            <a:r>
              <a:rPr lang="en-US" altLang="zh-CN" dirty="0" smtClean="0"/>
              <a:t>Intent</a:t>
            </a:r>
            <a:r>
              <a:rPr lang="zh-CN" altLang="en-US" dirty="0" smtClean="0"/>
              <a:t>，这个特点使他们成为了事件驱动的应用程序的最佳选择。</a:t>
            </a:r>
            <a:endParaRPr lang="zh-CN" altLang="en-US" dirty="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179512" y="2494974"/>
            <a:ext cx="8784976" cy="2535663"/>
          </a:xfrm>
          <a:prstGeom prst="rect">
            <a:avLst/>
          </a:prstGeom>
        </p:spPr>
      </p:pic>
    </p:spTree>
    <p:extLst>
      <p:ext uri="{BB962C8B-B14F-4D97-AF65-F5344CB8AC3E}">
        <p14:creationId xmlns:p14="http://schemas.microsoft.com/office/powerpoint/2010/main" val="144898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570104" y="1924034"/>
            <a:ext cx="8024832" cy="1296144"/>
          </a:xfrm>
          <a:prstGeom prst="rect">
            <a:avLst/>
          </a:prstGeom>
          <a:noFill/>
        </p:spPr>
        <p:txBody>
          <a:bodyPr wrap="square" rtlCol="0">
            <a:noAutofit/>
          </a:bodyPr>
          <a:lstStyle/>
          <a:p>
            <a:pPr marL="285750" indent="-285750">
              <a:buFont typeface="Arial" panose="020B0604020202020204" pitchFamily="34" charset="0"/>
              <a:buChar char="•"/>
            </a:pPr>
            <a:r>
              <a:rPr lang="en-US" altLang="zh-CN" dirty="0" smtClean="0"/>
              <a:t>Android</a:t>
            </a:r>
            <a:r>
              <a:rPr lang="zh-CN" altLang="en-US" dirty="0" smtClean="0"/>
              <a:t>系统提供的专门用于处理长生命周期操作的应用程序组件。</a:t>
            </a:r>
            <a:endParaRPr lang="en-US" altLang="zh-CN" dirty="0" smtClean="0"/>
          </a:p>
          <a:p>
            <a:pPr marL="285750" indent="-285750">
              <a:buFont typeface="Arial" panose="020B0604020202020204" pitchFamily="34" charset="0"/>
              <a:buChar char="•"/>
            </a:pPr>
            <a:r>
              <a:rPr lang="en-US" altLang="zh-CN" dirty="0" smtClean="0"/>
              <a:t>Android</a:t>
            </a:r>
            <a:r>
              <a:rPr lang="zh-CN" altLang="en-US" dirty="0" smtClean="0"/>
              <a:t>赋予</a:t>
            </a:r>
            <a:r>
              <a:rPr lang="en-US" altLang="zh-CN" dirty="0" smtClean="0"/>
              <a:t>Service</a:t>
            </a:r>
            <a:r>
              <a:rPr lang="zh-CN" altLang="en-US" dirty="0" smtClean="0"/>
              <a:t>比处于非活动状态的</a:t>
            </a:r>
            <a:r>
              <a:rPr lang="en-US" altLang="zh-CN" dirty="0" smtClean="0"/>
              <a:t>Activity</a:t>
            </a:r>
            <a:r>
              <a:rPr lang="zh-CN" altLang="en-US" dirty="0" smtClean="0"/>
              <a:t>更高的优先级。</a:t>
            </a:r>
            <a:endParaRPr lang="en-US" altLang="zh-CN" dirty="0" smtClean="0"/>
          </a:p>
          <a:p>
            <a:pPr marL="285750" indent="-285750">
              <a:buFont typeface="Arial" panose="020B0604020202020204" pitchFamily="34" charset="0"/>
              <a:buChar char="•"/>
            </a:pPr>
            <a:r>
              <a:rPr lang="zh-CN" altLang="en-US" dirty="0" smtClean="0"/>
              <a:t>通过</a:t>
            </a:r>
            <a:r>
              <a:rPr lang="en-US" altLang="zh-CN" dirty="0" smtClean="0"/>
              <a:t>Service</a:t>
            </a:r>
            <a:r>
              <a:rPr lang="zh-CN" altLang="en-US" dirty="0" smtClean="0"/>
              <a:t>的使用，即使在</a:t>
            </a:r>
            <a:r>
              <a:rPr lang="en-US" altLang="zh-CN" dirty="0" smtClean="0"/>
              <a:t>UI</a:t>
            </a:r>
            <a:r>
              <a:rPr lang="zh-CN" altLang="en-US" dirty="0" smtClean="0"/>
              <a:t>不可见的时候也可以保证应用程序的持续运行。</a:t>
            </a:r>
            <a:endParaRPr lang="en-US" altLang="zh-CN" dirty="0" smtClean="0"/>
          </a:p>
          <a:p>
            <a:endParaRPr lang="en-US" altLang="zh-CN" dirty="0" smtClean="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2126877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9603" y="771925"/>
            <a:ext cx="190026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r>
              <a:rPr lang="zh-CN" altLang="en-US" dirty="0" smtClean="0">
                <a:solidFill>
                  <a:schemeClr val="tx1">
                    <a:lumMod val="65000"/>
                    <a:lumOff val="35000"/>
                  </a:schemeClr>
                </a:solidFill>
                <a:latin typeface="微软雅黑" pitchFamily="34" charset="-122"/>
                <a:ea typeface="微软雅黑" pitchFamily="34" charset="-122"/>
              </a:rPr>
              <a:t>生命周期</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1026" name="Picture 2" descr="http://img.blog.csdn.net/20140518110638203?watermark/2/text/aHR0cDovL2Jsb2cuY3Nkbi5uZXQvdmlwemp5bm8x/font/5a6L5L2T/fontsize/400/fill/I0JBQkFCMA==/dissolve/70/gravity/SouthEas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8335" y="595809"/>
            <a:ext cx="4545148" cy="44439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580112" y="1491630"/>
            <a:ext cx="3456384" cy="830997"/>
          </a:xfrm>
          <a:prstGeom prst="rect">
            <a:avLst/>
          </a:prstGeom>
          <a:noFill/>
        </p:spPr>
        <p:txBody>
          <a:bodyPr wrap="square" rtlCol="0">
            <a:spAutoFit/>
          </a:bodyPr>
          <a:lstStyle/>
          <a:p>
            <a:r>
              <a:rPr lang="zh-CN" altLang="en-US" sz="1200" dirty="0" smtClean="0"/>
              <a:t>注：本地</a:t>
            </a:r>
            <a:r>
              <a:rPr lang="zh-CN" altLang="en-US" sz="1200" dirty="0"/>
              <a:t>服务中，</a:t>
            </a:r>
            <a:r>
              <a:rPr lang="en-US" altLang="zh-CN" sz="1200" dirty="0" err="1"/>
              <a:t>onStart</a:t>
            </a:r>
            <a:r>
              <a:rPr lang="zh-CN" altLang="en-US" sz="1200" dirty="0"/>
              <a:t>已经被</a:t>
            </a:r>
            <a:r>
              <a:rPr lang="en-US" altLang="zh-CN" sz="1200" dirty="0" err="1"/>
              <a:t>onStartCommand</a:t>
            </a:r>
            <a:r>
              <a:rPr lang="zh-CN" altLang="en-US" sz="1200" dirty="0"/>
              <a:t>方法取代，</a:t>
            </a:r>
            <a:r>
              <a:rPr lang="en-US" altLang="zh-CN" sz="1200" dirty="0"/>
              <a:t>Service</a:t>
            </a:r>
            <a:r>
              <a:rPr lang="zh-CN" altLang="en-US" sz="1200" dirty="0"/>
              <a:t>和</a:t>
            </a:r>
            <a:r>
              <a:rPr lang="en-US" altLang="zh-CN" sz="1200" dirty="0"/>
              <a:t>Activity</a:t>
            </a:r>
            <a:r>
              <a:rPr lang="zh-CN" altLang="en-US" sz="1200" dirty="0"/>
              <a:t>都是由</a:t>
            </a:r>
            <a:r>
              <a:rPr lang="en-US" altLang="zh-CN" sz="1200" dirty="0"/>
              <a:t>Context</a:t>
            </a:r>
            <a:r>
              <a:rPr lang="zh-CN" altLang="en-US" sz="1200" dirty="0"/>
              <a:t>类派生的，可以通过</a:t>
            </a:r>
            <a:r>
              <a:rPr lang="en-US" altLang="zh-CN" sz="1200" dirty="0" err="1"/>
              <a:t>getApplicationContext</a:t>
            </a:r>
            <a:r>
              <a:rPr lang="en-US" altLang="zh-CN" sz="1200" dirty="0"/>
              <a:t>()</a:t>
            </a:r>
            <a:r>
              <a:rPr lang="zh-CN" altLang="en-US" sz="1200" dirty="0"/>
              <a:t>方法获取上下文</a:t>
            </a:r>
            <a:r>
              <a:rPr lang="zh-CN" altLang="en-US" sz="1200" dirty="0" smtClean="0"/>
              <a:t>对象。</a:t>
            </a:r>
          </a:p>
        </p:txBody>
      </p:sp>
    </p:spTree>
    <p:extLst>
      <p:ext uri="{BB962C8B-B14F-4D97-AF65-F5344CB8AC3E}">
        <p14:creationId xmlns:p14="http://schemas.microsoft.com/office/powerpoint/2010/main" val="250181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454934" y="1491630"/>
            <a:ext cx="6768752" cy="774154"/>
          </a:xfrm>
          <a:prstGeom prst="rect">
            <a:avLst/>
          </a:prstGeom>
        </p:spPr>
      </p:pic>
      <p:sp>
        <p:nvSpPr>
          <p:cNvPr id="4" name="文本框 3"/>
          <p:cNvSpPr txBox="1"/>
          <p:nvPr/>
        </p:nvSpPr>
        <p:spPr>
          <a:xfrm>
            <a:off x="242646" y="1283492"/>
            <a:ext cx="878767" cy="276999"/>
          </a:xfrm>
          <a:prstGeom prst="rect">
            <a:avLst/>
          </a:prstGeom>
          <a:noFill/>
        </p:spPr>
        <p:txBody>
          <a:bodyPr wrap="none" rtlCol="0">
            <a:spAutoFit/>
          </a:bodyPr>
          <a:lstStyle/>
          <a:p>
            <a:r>
              <a:rPr lang="en-US" altLang="zh-CN" sz="1200" dirty="0" smtClean="0"/>
              <a:t>1</a:t>
            </a:r>
            <a:r>
              <a:rPr lang="zh-CN" altLang="en-US" sz="1200" dirty="0" smtClean="0"/>
              <a:t>、初始化</a:t>
            </a:r>
          </a:p>
        </p:txBody>
      </p:sp>
      <p:sp>
        <p:nvSpPr>
          <p:cNvPr id="16" name="文本框 15"/>
          <p:cNvSpPr txBox="1"/>
          <p:nvPr/>
        </p:nvSpPr>
        <p:spPr>
          <a:xfrm>
            <a:off x="242646" y="2355726"/>
            <a:ext cx="2263761" cy="276999"/>
          </a:xfrm>
          <a:prstGeom prst="rect">
            <a:avLst/>
          </a:prstGeom>
          <a:noFill/>
        </p:spPr>
        <p:txBody>
          <a:bodyPr wrap="none" rtlCol="0">
            <a:spAutoFit/>
          </a:bodyPr>
          <a:lstStyle/>
          <a:p>
            <a:r>
              <a:rPr lang="en-US" altLang="zh-CN" sz="1200" dirty="0"/>
              <a:t>2</a:t>
            </a:r>
            <a:r>
              <a:rPr lang="zh-CN" altLang="en-US" sz="1200" dirty="0" smtClean="0"/>
              <a:t>、</a:t>
            </a:r>
            <a:r>
              <a:rPr lang="zh-CN" altLang="en-US" sz="1200" dirty="0"/>
              <a:t>通过直接启动服务的方式：</a:t>
            </a:r>
            <a:endParaRPr lang="zh-CN" altLang="en-US" sz="1200" dirty="0" smtClean="0"/>
          </a:p>
        </p:txBody>
      </p:sp>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454935" y="2685436"/>
            <a:ext cx="7069394" cy="2145971"/>
          </a:xfrm>
          <a:prstGeom prst="rect">
            <a:avLst/>
          </a:prstGeom>
        </p:spPr>
      </p:pic>
    </p:spTree>
    <p:extLst>
      <p:ext uri="{BB962C8B-B14F-4D97-AF65-F5344CB8AC3E}">
        <p14:creationId xmlns:p14="http://schemas.microsoft.com/office/powerpoint/2010/main" val="1603327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文本框 3"/>
          <p:cNvSpPr txBox="1"/>
          <p:nvPr/>
        </p:nvSpPr>
        <p:spPr>
          <a:xfrm>
            <a:off x="242646" y="1283492"/>
            <a:ext cx="2263761" cy="276999"/>
          </a:xfrm>
          <a:prstGeom prst="rect">
            <a:avLst/>
          </a:prstGeom>
          <a:noFill/>
        </p:spPr>
        <p:txBody>
          <a:bodyPr wrap="none" rtlCol="0">
            <a:spAutoFit/>
          </a:bodyPr>
          <a:lstStyle/>
          <a:p>
            <a:r>
              <a:rPr lang="en-US" altLang="zh-CN" sz="1200" dirty="0"/>
              <a:t>3</a:t>
            </a:r>
            <a:r>
              <a:rPr lang="zh-CN" altLang="en-US" sz="1200" dirty="0"/>
              <a:t>、通过绑定启动服务的方式：</a:t>
            </a:r>
            <a:endParaRPr lang="zh-CN" altLang="en-US" sz="1200"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42646" y="1560491"/>
            <a:ext cx="7416824" cy="332265"/>
          </a:xfrm>
          <a:prstGeom prst="rect">
            <a:avLst/>
          </a:prstGeom>
        </p:spPr>
      </p:pic>
      <p:sp>
        <p:nvSpPr>
          <p:cNvPr id="9" name="矩形 8"/>
          <p:cNvSpPr/>
          <p:nvPr/>
        </p:nvSpPr>
        <p:spPr>
          <a:xfrm>
            <a:off x="242646" y="1999281"/>
            <a:ext cx="8553236" cy="2585323"/>
          </a:xfrm>
          <a:prstGeom prst="rect">
            <a:avLst/>
          </a:prstGeom>
        </p:spPr>
        <p:txBody>
          <a:bodyPr wrap="square">
            <a:spAutoFit/>
          </a:bodyPr>
          <a:lstStyle/>
          <a:p>
            <a:r>
              <a:rPr lang="en-US" altLang="zh-CN" sz="1200" dirty="0" err="1">
                <a:solidFill>
                  <a:srgbClr val="000000"/>
                </a:solidFill>
                <a:latin typeface="Microsoft YaHei" panose="020B0503020204020204" pitchFamily="34" charset="-122"/>
                <a:ea typeface="Microsoft YaHei" panose="020B0503020204020204" pitchFamily="34" charset="-122"/>
              </a:rPr>
              <a:t>ServiceConnection</a:t>
            </a:r>
            <a:r>
              <a:rPr lang="zh-CN" altLang="en-US" sz="1200" dirty="0">
                <a:solidFill>
                  <a:srgbClr val="000000"/>
                </a:solidFill>
                <a:latin typeface="Microsoft YaHei" panose="020B0503020204020204" pitchFamily="34" charset="-122"/>
                <a:ea typeface="Microsoft YaHei" panose="020B0503020204020204" pitchFamily="34" charset="-122"/>
              </a:rPr>
              <a:t>可以监听服务的状态，在进行服务绑定的时，其标志位可以为以下几种（这里列出</a:t>
            </a:r>
            <a:r>
              <a:rPr lang="en-US" altLang="zh-CN" sz="1200" dirty="0">
                <a:solidFill>
                  <a:srgbClr val="000000"/>
                </a:solidFill>
                <a:latin typeface="Microsoft YaHei" panose="020B0503020204020204" pitchFamily="34" charset="-122"/>
                <a:ea typeface="Microsoft YaHei" panose="020B0503020204020204" pitchFamily="34" charset="-122"/>
              </a:rPr>
              <a:t>3</a:t>
            </a:r>
            <a:r>
              <a:rPr lang="zh-CN" altLang="en-US" sz="1200" dirty="0">
                <a:solidFill>
                  <a:srgbClr val="000000"/>
                </a:solidFill>
                <a:latin typeface="Microsoft YaHei" panose="020B0503020204020204" pitchFamily="34" charset="-122"/>
                <a:ea typeface="Microsoft YaHei" panose="020B0503020204020204" pitchFamily="34" charset="-122"/>
              </a:rPr>
              <a:t>种）</a:t>
            </a:r>
            <a:r>
              <a:rPr lang="zh-CN" altLang="en-US" sz="1200" dirty="0" smtClean="0">
                <a:solidFill>
                  <a:srgbClr val="000000"/>
                </a:solidFill>
                <a:latin typeface="Microsoft YaHei" panose="020B0503020204020204" pitchFamily="34" charset="-122"/>
                <a:ea typeface="Microsoft YaHei" panose="020B0503020204020204" pitchFamily="34" charset="-122"/>
              </a:rPr>
              <a:t>：</a:t>
            </a:r>
            <a:endParaRPr lang="zh-CN" altLang="en-US" sz="1200" dirty="0">
              <a:solidFill>
                <a:srgbClr val="000000"/>
              </a:solidFill>
              <a:latin typeface="Arial" panose="020B0604020202020204" pitchFamily="34" charset="0"/>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Context.BIND_AUTO_CREATE</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表示</a:t>
            </a:r>
            <a:r>
              <a:rPr lang="zh-CN" altLang="en-US" sz="1200" dirty="0">
                <a:solidFill>
                  <a:srgbClr val="000000"/>
                </a:solidFill>
                <a:latin typeface="Microsoft YaHei" panose="020B0503020204020204" pitchFamily="34" charset="-122"/>
                <a:ea typeface="Microsoft YaHei" panose="020B0503020204020204" pitchFamily="34" charset="-122"/>
              </a:rPr>
              <a:t>收到绑定请求的时候，如果服务尚未创建，则即刻创建，在系统内存不足需要先摧毁优先级组件来释放内存，且只有驻留该服务的进程成为被摧毁对象时，服务才被</a:t>
            </a:r>
            <a:r>
              <a:rPr lang="zh-CN" altLang="en-US" sz="1200" dirty="0" smtClean="0">
                <a:solidFill>
                  <a:srgbClr val="000000"/>
                </a:solidFill>
                <a:latin typeface="Microsoft YaHei" panose="020B0503020204020204" pitchFamily="34" charset="-122"/>
                <a:ea typeface="Microsoft YaHei" panose="020B0503020204020204" pitchFamily="34" charset="-122"/>
              </a:rPr>
              <a:t>摧毁</a:t>
            </a:r>
            <a:endParaRPr lang="zh-CN" altLang="en-US" sz="1200" dirty="0">
              <a:solidFill>
                <a:srgbClr val="000000"/>
              </a:solidFill>
              <a:latin typeface="Arial" panose="020B0604020202020204" pitchFamily="34" charset="0"/>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Context.BIND_DEBUG_UNBIND</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通常</a:t>
            </a:r>
            <a:r>
              <a:rPr lang="zh-CN" altLang="en-US" sz="1200" dirty="0">
                <a:solidFill>
                  <a:srgbClr val="000000"/>
                </a:solidFill>
                <a:latin typeface="Microsoft YaHei" panose="020B0503020204020204" pitchFamily="34" charset="-122"/>
                <a:ea typeface="Microsoft YaHei" panose="020B0503020204020204" pitchFamily="34" charset="-122"/>
              </a:rPr>
              <a:t>用于调试场景中判断绑定的服务是否正确，但容易引起内存泄漏，因此非调试目的的时候不建议</a:t>
            </a:r>
            <a:r>
              <a:rPr lang="zh-CN" altLang="en-US" sz="1200" dirty="0" smtClean="0">
                <a:solidFill>
                  <a:srgbClr val="000000"/>
                </a:solidFill>
                <a:latin typeface="Microsoft YaHei" panose="020B0503020204020204" pitchFamily="34" charset="-122"/>
                <a:ea typeface="Microsoft YaHei" panose="020B0503020204020204" pitchFamily="34" charset="-122"/>
              </a:rPr>
              <a:t>使用。</a:t>
            </a:r>
            <a:endParaRPr lang="en-US" altLang="zh-CN" sz="1200" dirty="0" smtClean="0">
              <a:solidFill>
                <a:srgbClr val="000000"/>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Context.BIND_NOT_FOREGROUND</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表示</a:t>
            </a:r>
            <a:r>
              <a:rPr lang="zh-CN" altLang="en-US" sz="1200" dirty="0">
                <a:solidFill>
                  <a:srgbClr val="000000"/>
                </a:solidFill>
                <a:latin typeface="Microsoft YaHei" panose="020B0503020204020204" pitchFamily="34" charset="-122"/>
                <a:ea typeface="Microsoft YaHei" panose="020B0503020204020204" pitchFamily="34" charset="-122"/>
              </a:rPr>
              <a:t>系统将阻止驻留该服务的进程具有前台优先级，仅在后台</a:t>
            </a:r>
            <a:r>
              <a:rPr lang="zh-CN" altLang="en-US" sz="1200" dirty="0" smtClean="0">
                <a:solidFill>
                  <a:srgbClr val="000000"/>
                </a:solidFill>
                <a:latin typeface="Microsoft YaHei" panose="020B0503020204020204" pitchFamily="34" charset="-122"/>
                <a:ea typeface="Microsoft YaHei" panose="020B0503020204020204" pitchFamily="34" charset="-122"/>
              </a:rPr>
              <a:t>运行。</a:t>
            </a:r>
            <a:endParaRPr lang="en-US" altLang="zh-CN" sz="1200" dirty="0" smtClean="0">
              <a:solidFill>
                <a:srgbClr val="000000"/>
              </a:solidFill>
              <a:latin typeface="Microsoft YaHei" panose="020B0503020204020204" pitchFamily="34" charset="-122"/>
              <a:ea typeface="Microsoft YaHei" panose="020B0503020204020204" pitchFamily="34" charset="-122"/>
            </a:endParaRPr>
          </a:p>
          <a:p>
            <a:endParaRPr lang="en-US" altLang="zh-CN" sz="1200" dirty="0" smtClean="0">
              <a:solidFill>
                <a:srgbClr val="FF0000"/>
              </a:solidFill>
              <a:latin typeface="Microsoft YaHei" panose="020B0503020204020204" pitchFamily="34" charset="-122"/>
              <a:ea typeface="Microsoft YaHei" panose="020B0503020204020204" pitchFamily="34" charset="-122"/>
            </a:endParaRPr>
          </a:p>
          <a:p>
            <a:r>
              <a:rPr lang="zh-CN" altLang="en-US" sz="1200" dirty="0" smtClean="0">
                <a:solidFill>
                  <a:srgbClr val="FF0000"/>
                </a:solidFill>
                <a:latin typeface="Microsoft YaHei" panose="020B0503020204020204" pitchFamily="34" charset="-122"/>
                <a:ea typeface="Microsoft YaHei" panose="020B0503020204020204" pitchFamily="34" charset="-122"/>
              </a:rPr>
              <a:t>注意</a:t>
            </a:r>
            <a:r>
              <a:rPr lang="zh-CN" altLang="en-US" sz="1200" dirty="0">
                <a:solidFill>
                  <a:srgbClr val="333333"/>
                </a:solidFill>
                <a:latin typeface="Microsoft YaHei" panose="020B0503020204020204" pitchFamily="34" charset="-122"/>
                <a:ea typeface="Microsoft YaHei" panose="020B0503020204020204" pitchFamily="34" charset="-122"/>
              </a:rPr>
              <a:t>：绑定服务的以异步方式运行的。绑定服务必须在当前的上下文环境中运行，某些场景中，通过上下文进行添加</a:t>
            </a:r>
            <a:r>
              <a:rPr lang="zh-CN" altLang="en-US" sz="1200" dirty="0" smtClean="0">
                <a:solidFill>
                  <a:srgbClr val="333333"/>
                </a:solidFill>
                <a:latin typeface="Microsoft YaHei" panose="020B0503020204020204" pitchFamily="34" charset="-122"/>
                <a:ea typeface="Microsoft YaHei" panose="020B0503020204020204" pitchFamily="34" charset="-122"/>
              </a:rPr>
              <a:t>绑定，方法</a:t>
            </a:r>
            <a:r>
              <a:rPr lang="zh-CN" altLang="en-US" sz="1200" dirty="0">
                <a:solidFill>
                  <a:srgbClr val="333333"/>
                </a:solidFill>
                <a:latin typeface="Microsoft YaHei" panose="020B0503020204020204" pitchFamily="34" charset="-122"/>
                <a:ea typeface="Microsoft YaHei" panose="020B0503020204020204" pitchFamily="34" charset="-122"/>
              </a:rPr>
              <a:t>如下</a:t>
            </a:r>
            <a:r>
              <a:rPr lang="zh-CN" altLang="en-US" sz="1200" dirty="0" smtClean="0">
                <a:solidFill>
                  <a:srgbClr val="333333"/>
                </a:solidFill>
                <a:latin typeface="Microsoft YaHei" panose="020B0503020204020204" pitchFamily="34" charset="-122"/>
                <a:ea typeface="Microsoft YaHei" panose="020B0503020204020204" pitchFamily="34" charset="-122"/>
              </a:rPr>
              <a:t>：</a:t>
            </a:r>
            <a:endParaRPr lang="en-US" altLang="zh-CN" sz="1200" dirty="0" smtClean="0">
              <a:solidFill>
                <a:srgbClr val="333333"/>
              </a:solidFill>
              <a:latin typeface="Microsoft YaHei" panose="020B0503020204020204" pitchFamily="34" charset="-122"/>
              <a:ea typeface="Microsoft YaHei" panose="020B0503020204020204" pitchFamily="34" charset="-122"/>
            </a:endParaRPr>
          </a:p>
          <a:p>
            <a:pPr lvl="1"/>
            <a:r>
              <a:rPr lang="en-US" altLang="zh-CN" sz="1200" dirty="0" err="1">
                <a:effectLst>
                  <a:outerShdw blurRad="38100" dist="38100" dir="2700000" algn="tl">
                    <a:srgbClr val="000000">
                      <a:alpha val="43137"/>
                    </a:srgbClr>
                  </a:outerShdw>
                </a:effectLst>
              </a:rPr>
              <a:t>getApplicationContext</a:t>
            </a:r>
            <a:r>
              <a:rPr lang="en-US" altLang="zh-CN" sz="1200" dirty="0">
                <a:effectLst>
                  <a:outerShdw blurRad="38100" dist="38100" dir="2700000" algn="tl">
                    <a:srgbClr val="000000">
                      <a:alpha val="43137"/>
                    </a:srgbClr>
                  </a:outerShdw>
                </a:effectLst>
              </a:rPr>
              <a:t>().</a:t>
            </a:r>
            <a:r>
              <a:rPr lang="en-US" altLang="zh-CN" sz="1200" dirty="0" err="1">
                <a:effectLst>
                  <a:outerShdw blurRad="38100" dist="38100" dir="2700000" algn="tl">
                    <a:srgbClr val="000000">
                      <a:alpha val="43137"/>
                    </a:srgbClr>
                  </a:outerShdw>
                </a:effectLst>
              </a:rPr>
              <a:t>bindService</a:t>
            </a:r>
            <a:r>
              <a:rPr lang="en-US" altLang="zh-CN" sz="1200" dirty="0">
                <a:effectLst>
                  <a:outerShdw blurRad="38100" dist="38100" dir="2700000" algn="tl">
                    <a:srgbClr val="000000">
                      <a:alpha val="43137"/>
                    </a:srgbClr>
                  </a:outerShdw>
                </a:effectLst>
              </a:rPr>
              <a:t>(service, conn, flags)</a:t>
            </a:r>
            <a:r>
              <a:rPr lang="en-US" altLang="zh-CN" sz="1200" dirty="0"/>
              <a:t>  </a:t>
            </a:r>
          </a:p>
          <a:p>
            <a:endParaRPr lang="zh-CN" alt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53618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43608" y="590698"/>
            <a:ext cx="7056784" cy="3970318"/>
          </a:xfrm>
          <a:prstGeom prst="rect">
            <a:avLst/>
          </a:prstGeom>
        </p:spPr>
        <p:txBody>
          <a:bodyPr wrap="square">
            <a:spAutoFit/>
          </a:bodyPr>
          <a:lstStyle/>
          <a:p>
            <a:pPr algn="ctr" eaLnBrk="0" hangingPunct="0">
              <a:lnSpc>
                <a:spcPct val="150000"/>
              </a:lnSpc>
            </a:pPr>
            <a:r>
              <a:rPr lang="en-US" altLang="zh-CN" sz="2400" b="1" dirty="0" smtClean="0">
                <a:solidFill>
                  <a:schemeClr val="tx1">
                    <a:lumMod val="65000"/>
                    <a:lumOff val="35000"/>
                  </a:schemeClr>
                </a:solidFill>
                <a:latin typeface="微软雅黑" pitchFamily="34" charset="-122"/>
                <a:ea typeface="微软雅黑" pitchFamily="34" charset="-122"/>
              </a:rPr>
              <a:t>Android</a:t>
            </a:r>
            <a:endParaRPr lang="en-US" altLang="zh-CN" sz="2400" dirty="0" smtClean="0">
              <a:solidFill>
                <a:schemeClr val="tx1">
                  <a:lumMod val="65000"/>
                  <a:lumOff val="35000"/>
                </a:schemeClr>
              </a:solidFill>
              <a:latin typeface="微软雅黑" pitchFamily="34" charset="-122"/>
              <a:ea typeface="微软雅黑" pitchFamily="34" charset="-122"/>
            </a:endParaRPr>
          </a:p>
          <a:p>
            <a:pPr indent="468000" eaLnBrk="0" hangingPunct="0">
              <a:lnSpc>
                <a:spcPct val="150000"/>
              </a:lnSpc>
            </a:pP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是一种基于</a:t>
            </a:r>
            <a:r>
              <a:rPr lang="en-US" altLang="zh-CN" dirty="0" smtClean="0">
                <a:solidFill>
                  <a:schemeClr val="tx1">
                    <a:lumMod val="65000"/>
                    <a:lumOff val="35000"/>
                  </a:schemeClr>
                </a:solidFill>
                <a:latin typeface="微软雅黑" pitchFamily="34" charset="-122"/>
                <a:ea typeface="微软雅黑" pitchFamily="34" charset="-122"/>
              </a:rPr>
              <a:t>Linux</a:t>
            </a:r>
            <a:r>
              <a:rPr lang="zh-CN" altLang="en-US" dirty="0" smtClean="0">
                <a:solidFill>
                  <a:schemeClr val="tx1">
                    <a:lumMod val="65000"/>
                    <a:lumOff val="35000"/>
                  </a:schemeClr>
                </a:solidFill>
                <a:latin typeface="微软雅黑" pitchFamily="34" charset="-122"/>
                <a:ea typeface="微软雅黑" pitchFamily="34" charset="-122"/>
              </a:rPr>
              <a:t>的自由及开放源代码的操作系统，主要使用于移动设备，如智能手机和平板电脑以，由</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公司和开放手机联盟领导及开发。</a:t>
            </a: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操作系统最初由</a:t>
            </a:r>
            <a:r>
              <a:rPr lang="en-US" altLang="zh-CN" dirty="0" smtClean="0">
                <a:solidFill>
                  <a:schemeClr val="tx1">
                    <a:lumMod val="65000"/>
                    <a:lumOff val="35000"/>
                  </a:schemeClr>
                </a:solidFill>
                <a:latin typeface="微软雅黑" pitchFamily="34" charset="-122"/>
                <a:ea typeface="微软雅黑" pitchFamily="34" charset="-122"/>
              </a:rPr>
              <a:t>Andy Rubin</a:t>
            </a:r>
            <a:r>
              <a:rPr lang="zh-CN" altLang="en-US" dirty="0" smtClean="0">
                <a:solidFill>
                  <a:schemeClr val="tx1">
                    <a:lumMod val="65000"/>
                    <a:lumOff val="35000"/>
                  </a:schemeClr>
                </a:solidFill>
                <a:latin typeface="微软雅黑" pitchFamily="34" charset="-122"/>
                <a:ea typeface="微软雅黑" pitchFamily="34" charset="-122"/>
              </a:rPr>
              <a:t>开发，主要支持手机。</a:t>
            </a:r>
            <a:r>
              <a:rPr lang="en-US" altLang="zh-CN" dirty="0" smtClean="0">
                <a:solidFill>
                  <a:schemeClr val="tx1">
                    <a:lumMod val="65000"/>
                    <a:lumOff val="35000"/>
                  </a:schemeClr>
                </a:solidFill>
                <a:latin typeface="微软雅黑" pitchFamily="34" charset="-122"/>
                <a:ea typeface="微软雅黑" pitchFamily="34" charset="-122"/>
              </a:rPr>
              <a:t>2005</a:t>
            </a:r>
            <a:r>
              <a:rPr lang="zh-CN" altLang="en-US" dirty="0" smtClean="0">
                <a:solidFill>
                  <a:schemeClr val="tx1">
                    <a:lumMod val="65000"/>
                    <a:lumOff val="35000"/>
                  </a:schemeClr>
                </a:solidFill>
                <a:latin typeface="微软雅黑" pitchFamily="34" charset="-122"/>
                <a:ea typeface="微软雅黑" pitchFamily="34" charset="-122"/>
              </a:rPr>
              <a:t>年</a:t>
            </a:r>
            <a:r>
              <a:rPr lang="en-US" altLang="zh-CN" dirty="0" smtClean="0">
                <a:solidFill>
                  <a:schemeClr val="tx1">
                    <a:lumMod val="65000"/>
                    <a:lumOff val="35000"/>
                  </a:schemeClr>
                </a:solidFill>
                <a:latin typeface="微软雅黑" pitchFamily="34" charset="-122"/>
                <a:ea typeface="微软雅黑" pitchFamily="34" charset="-122"/>
              </a:rPr>
              <a:t>8</a:t>
            </a:r>
            <a:r>
              <a:rPr lang="zh-CN" altLang="en-US" dirty="0" smtClean="0">
                <a:solidFill>
                  <a:schemeClr val="tx1">
                    <a:lumMod val="65000"/>
                    <a:lumOff val="35000"/>
                  </a:schemeClr>
                </a:solidFill>
                <a:latin typeface="微软雅黑" pitchFamily="34" charset="-122"/>
                <a:ea typeface="微软雅黑" pitchFamily="34" charset="-122"/>
              </a:rPr>
              <a:t>月由</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收购注资。随后</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以</a:t>
            </a:r>
            <a:r>
              <a:rPr lang="en-US" altLang="zh-CN" dirty="0" smtClean="0">
                <a:solidFill>
                  <a:schemeClr val="tx1">
                    <a:lumMod val="65000"/>
                    <a:lumOff val="35000"/>
                  </a:schemeClr>
                </a:solidFill>
                <a:latin typeface="微软雅黑" pitchFamily="34" charset="-122"/>
                <a:ea typeface="微软雅黑" pitchFamily="34" charset="-122"/>
              </a:rPr>
              <a:t>Apache</a:t>
            </a:r>
            <a:r>
              <a:rPr lang="zh-CN" altLang="en-US" dirty="0" smtClean="0">
                <a:solidFill>
                  <a:schemeClr val="tx1">
                    <a:lumMod val="65000"/>
                    <a:lumOff val="35000"/>
                  </a:schemeClr>
                </a:solidFill>
                <a:latin typeface="微软雅黑" pitchFamily="34" charset="-122"/>
                <a:ea typeface="微软雅黑" pitchFamily="34" charset="-122"/>
              </a:rPr>
              <a:t>开源许可证的授权方式，发布了</a:t>
            </a: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的源代码。</a:t>
            </a:r>
            <a:endParaRPr lang="en-US" altLang="zh-CN" dirty="0" smtClean="0">
              <a:solidFill>
                <a:schemeClr val="tx1">
                  <a:lumMod val="65000"/>
                  <a:lumOff val="35000"/>
                </a:schemeClr>
              </a:solidFill>
              <a:latin typeface="微软雅黑" pitchFamily="34" charset="-122"/>
              <a:ea typeface="微软雅黑" pitchFamily="34" charset="-122"/>
            </a:endParaRPr>
          </a:p>
          <a:p>
            <a:pPr indent="468000" eaLnBrk="0" hangingPunct="0">
              <a:lnSpc>
                <a:spcPct val="150000"/>
              </a:lnSpc>
            </a:pP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a:solidFill>
                  <a:schemeClr val="tx1">
                    <a:lumMod val="65000"/>
                    <a:lumOff val="35000"/>
                  </a:schemeClr>
                </a:solidFill>
                <a:latin typeface="微软雅黑" pitchFamily="34" charset="-122"/>
                <a:ea typeface="微软雅黑" pitchFamily="34" charset="-122"/>
              </a:rPr>
              <a:t>逐渐扩展到平板电脑及其他领域上，如电视、数码相机、游戏机等</a:t>
            </a:r>
            <a:r>
              <a:rPr lang="zh-CN" altLang="en-US" dirty="0" smtClean="0">
                <a:solidFill>
                  <a:schemeClr val="tx1">
                    <a:lumMod val="65000"/>
                    <a:lumOff val="35000"/>
                  </a:schemeClr>
                </a:solidFill>
                <a:latin typeface="微软雅黑" pitchFamily="34" charset="-122"/>
                <a:ea typeface="微软雅黑" pitchFamily="34" charset="-122"/>
              </a:rPr>
              <a:t>。</a:t>
            </a:r>
            <a:r>
              <a:rPr lang="en-US" altLang="zh-CN" dirty="0" smtClean="0">
                <a:solidFill>
                  <a:schemeClr val="tx1">
                    <a:lumMod val="65000"/>
                    <a:lumOff val="35000"/>
                  </a:schemeClr>
                </a:solidFill>
                <a:latin typeface="微软雅黑" pitchFamily="34" charset="-122"/>
                <a:ea typeface="微软雅黑" pitchFamily="34" charset="-122"/>
              </a:rPr>
              <a:t>2013</a:t>
            </a:r>
            <a:r>
              <a:rPr lang="zh-CN" altLang="en-US" dirty="0">
                <a:solidFill>
                  <a:schemeClr val="tx1">
                    <a:lumMod val="65000"/>
                    <a:lumOff val="35000"/>
                  </a:schemeClr>
                </a:solidFill>
                <a:latin typeface="微软雅黑" pitchFamily="34" charset="-122"/>
                <a:ea typeface="微软雅黑" pitchFamily="34" charset="-122"/>
              </a:rPr>
              <a:t>年的第四季度，</a:t>
            </a:r>
            <a:r>
              <a:rPr lang="en-US" altLang="zh-CN" dirty="0">
                <a:solidFill>
                  <a:schemeClr val="tx1">
                    <a:lumMod val="65000"/>
                    <a:lumOff val="35000"/>
                  </a:schemeClr>
                </a:solidFill>
                <a:latin typeface="微软雅黑" pitchFamily="34" charset="-122"/>
                <a:ea typeface="微软雅黑" pitchFamily="34" charset="-122"/>
              </a:rPr>
              <a:t>Android</a:t>
            </a:r>
            <a:r>
              <a:rPr lang="zh-CN" altLang="en-US" dirty="0">
                <a:solidFill>
                  <a:schemeClr val="tx1">
                    <a:lumMod val="65000"/>
                    <a:lumOff val="35000"/>
                  </a:schemeClr>
                </a:solidFill>
                <a:latin typeface="微软雅黑" pitchFamily="34" charset="-122"/>
                <a:ea typeface="微软雅黑" pitchFamily="34" charset="-122"/>
              </a:rPr>
              <a:t>平台手机的全球市场份额已经达到</a:t>
            </a:r>
            <a:r>
              <a:rPr lang="en-US" altLang="zh-CN" dirty="0">
                <a:solidFill>
                  <a:schemeClr val="tx1">
                    <a:lumMod val="65000"/>
                    <a:lumOff val="35000"/>
                  </a:schemeClr>
                </a:solidFill>
                <a:latin typeface="微软雅黑" pitchFamily="34" charset="-122"/>
                <a:ea typeface="微软雅黑" pitchFamily="34" charset="-122"/>
              </a:rPr>
              <a:t>78.1%</a:t>
            </a:r>
            <a:r>
              <a:rPr lang="zh-CN" altLang="en-US" dirty="0" smtClean="0">
                <a:solidFill>
                  <a:schemeClr val="tx1">
                    <a:lumMod val="65000"/>
                    <a:lumOff val="35000"/>
                  </a:schemeClr>
                </a:solidFill>
                <a:latin typeface="微软雅黑" pitchFamily="34" charset="-122"/>
                <a:ea typeface="微软雅黑" pitchFamily="34" charset="-122"/>
              </a:rPr>
              <a:t>。</a:t>
            </a:r>
            <a:r>
              <a:rPr lang="en-US" altLang="zh-CN" dirty="0" smtClean="0">
                <a:solidFill>
                  <a:schemeClr val="tx1">
                    <a:lumMod val="65000"/>
                    <a:lumOff val="35000"/>
                  </a:schemeClr>
                </a:solidFill>
                <a:latin typeface="微软雅黑" pitchFamily="34" charset="-122"/>
                <a:ea typeface="微软雅黑" pitchFamily="34" charset="-122"/>
              </a:rPr>
              <a:t> </a:t>
            </a:r>
            <a:endParaRPr lang="zh-CN" altLang="en-US" b="1" dirty="0">
              <a:solidFill>
                <a:srgbClr val="00B0F0"/>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552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54933" y="1275606"/>
            <a:ext cx="6405537" cy="3528392"/>
          </a:xfrm>
          <a:prstGeom prst="rect">
            <a:avLst/>
          </a:prstGeom>
        </p:spPr>
      </p:pic>
    </p:spTree>
    <p:extLst>
      <p:ext uri="{BB962C8B-B14F-4D97-AF65-F5344CB8AC3E}">
        <p14:creationId xmlns:p14="http://schemas.microsoft.com/office/powerpoint/2010/main" val="1942384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54934" y="1347614"/>
            <a:ext cx="8085350" cy="3240360"/>
          </a:xfrm>
          <a:prstGeom prst="rect">
            <a:avLst/>
          </a:prstGeom>
        </p:spPr>
      </p:pic>
    </p:spTree>
    <p:extLst>
      <p:ext uri="{BB962C8B-B14F-4D97-AF65-F5344CB8AC3E}">
        <p14:creationId xmlns:p14="http://schemas.microsoft.com/office/powerpoint/2010/main" val="65265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文本框 3"/>
          <p:cNvSpPr txBox="1"/>
          <p:nvPr/>
        </p:nvSpPr>
        <p:spPr>
          <a:xfrm>
            <a:off x="242646" y="1283492"/>
            <a:ext cx="1032655" cy="276999"/>
          </a:xfrm>
          <a:prstGeom prst="rect">
            <a:avLst/>
          </a:prstGeom>
          <a:noFill/>
        </p:spPr>
        <p:txBody>
          <a:bodyPr wrap="none" rtlCol="0">
            <a:spAutoFit/>
          </a:bodyPr>
          <a:lstStyle/>
          <a:p>
            <a:r>
              <a:rPr lang="en-US" altLang="zh-CN" sz="1200" dirty="0" smtClean="0"/>
              <a:t>4</a:t>
            </a:r>
            <a:r>
              <a:rPr lang="zh-CN" altLang="en-US" sz="1200" dirty="0" smtClean="0"/>
              <a:t>、停止服务</a:t>
            </a:r>
          </a:p>
        </p:txBody>
      </p:sp>
      <p:sp>
        <p:nvSpPr>
          <p:cNvPr id="9" name="矩形 8"/>
          <p:cNvSpPr/>
          <p:nvPr/>
        </p:nvSpPr>
        <p:spPr>
          <a:xfrm>
            <a:off x="305942" y="2472917"/>
            <a:ext cx="8553236" cy="1846659"/>
          </a:xfrm>
          <a:prstGeom prst="rect">
            <a:avLst/>
          </a:prstGeom>
        </p:spPr>
        <p:txBody>
          <a:bodyPr wrap="square">
            <a:spAutoFit/>
          </a:bodyPr>
          <a:lstStyle/>
          <a:p>
            <a:r>
              <a:rPr lang="zh-CN" altLang="en-US" dirty="0" smtClean="0">
                <a:solidFill>
                  <a:srgbClr val="FF0000"/>
                </a:solidFill>
              </a:rPr>
              <a:t>注意：</a:t>
            </a:r>
            <a:endParaRPr lang="en-US" altLang="zh-CN" dirty="0" smtClean="0">
              <a:solidFill>
                <a:srgbClr val="FF0000"/>
              </a:solidFill>
            </a:endParaRPr>
          </a:p>
          <a:p>
            <a:pPr marL="171450" indent="-171450">
              <a:buFont typeface="Arial" panose="020B0604020202020204" pitchFamily="34" charset="0"/>
              <a:buChar char="•"/>
            </a:pPr>
            <a:r>
              <a:rPr lang="zh-CN" altLang="en-US" sz="1200" dirty="0" smtClean="0"/>
              <a:t>在</a:t>
            </a:r>
            <a:r>
              <a:rPr lang="zh-CN" altLang="en-US" sz="1200" dirty="0"/>
              <a:t>注册服务的时候，为了将</a:t>
            </a:r>
            <a:r>
              <a:rPr lang="en-US" altLang="zh-CN" sz="1200" dirty="0"/>
              <a:t>service</a:t>
            </a:r>
            <a:r>
              <a:rPr lang="zh-CN" altLang="en-US" sz="1200" dirty="0"/>
              <a:t>纳入编译系统，必须在</a:t>
            </a:r>
            <a:r>
              <a:rPr lang="en-US" altLang="zh-CN" sz="1200" dirty="0"/>
              <a:t>AndroidMainfest.xml</a:t>
            </a:r>
            <a:r>
              <a:rPr lang="zh-CN" altLang="en-US" sz="1200" dirty="0"/>
              <a:t>中对</a:t>
            </a:r>
            <a:r>
              <a:rPr lang="en-US" altLang="zh-CN" sz="1200" dirty="0"/>
              <a:t>Service</a:t>
            </a:r>
            <a:r>
              <a:rPr lang="zh-CN" altLang="en-US" sz="1200" dirty="0"/>
              <a:t>进行显式声明。</a:t>
            </a:r>
          </a:p>
          <a:p>
            <a:pPr marL="171450" indent="-171450">
              <a:buFont typeface="Arial" panose="020B0604020202020204" pitchFamily="34" charset="0"/>
              <a:buChar char="•"/>
            </a:pPr>
            <a:r>
              <a:rPr lang="zh-CN" altLang="en-US" sz="1200" dirty="0" smtClean="0"/>
              <a:t>计算</a:t>
            </a:r>
            <a:r>
              <a:rPr lang="zh-CN" altLang="en-US" sz="1200" dirty="0"/>
              <a:t>量较大的又不是</a:t>
            </a:r>
            <a:r>
              <a:rPr lang="en-US" altLang="zh-CN" sz="1200" dirty="0"/>
              <a:t>UI</a:t>
            </a:r>
            <a:r>
              <a:rPr lang="zh-CN" altLang="en-US" sz="1200" dirty="0"/>
              <a:t>层的工作的话，可以选择放置在</a:t>
            </a:r>
            <a:r>
              <a:rPr lang="en-US" altLang="zh-CN" sz="1200" dirty="0"/>
              <a:t>Service</a:t>
            </a:r>
            <a:r>
              <a:rPr lang="zh-CN" altLang="en-US" sz="1200" dirty="0"/>
              <a:t>中进行工作。</a:t>
            </a:r>
          </a:p>
          <a:p>
            <a:pPr marL="171450" indent="-171450">
              <a:buFont typeface="Arial" panose="020B0604020202020204" pitchFamily="34" charset="0"/>
              <a:buChar char="•"/>
            </a:pPr>
            <a:r>
              <a:rPr lang="zh-CN" altLang="en-US" sz="1200" dirty="0" smtClean="0"/>
              <a:t>通过</a:t>
            </a:r>
            <a:r>
              <a:rPr lang="zh-CN" altLang="en-US" sz="1200" dirty="0"/>
              <a:t>开发文档你会发现，</a:t>
            </a:r>
            <a:r>
              <a:rPr lang="en-US" altLang="zh-CN" sz="1200" dirty="0"/>
              <a:t>Android</a:t>
            </a:r>
            <a:r>
              <a:rPr lang="zh-CN" altLang="en-US" sz="1200" dirty="0"/>
              <a:t>中的</a:t>
            </a:r>
            <a:r>
              <a:rPr lang="en-US" altLang="zh-CN" sz="1200" dirty="0"/>
              <a:t>Service</a:t>
            </a:r>
            <a:r>
              <a:rPr lang="zh-CN" altLang="en-US" sz="1200" dirty="0"/>
              <a:t>与宿主（调用者）在同一线程，而不是专门起一条线程，这意味着，如果你的服务要</a:t>
            </a:r>
            <a:r>
              <a:rPr lang="en-US" altLang="zh-CN" sz="1200" dirty="0"/>
              <a:t>CPU</a:t>
            </a:r>
            <a:r>
              <a:rPr lang="zh-CN" altLang="en-US" sz="1200" dirty="0"/>
              <a:t>密集型操作（如：</a:t>
            </a:r>
            <a:r>
              <a:rPr lang="en-US" altLang="zh-CN" sz="1200" dirty="0"/>
              <a:t>MP3</a:t>
            </a:r>
            <a:r>
              <a:rPr lang="zh-CN" altLang="en-US" sz="1200" dirty="0"/>
              <a:t>播放）或则阻塞操作（如网络）时，必须产生它自己的线程来完成这个工作，否则会造成线程阻塞。在</a:t>
            </a:r>
            <a:r>
              <a:rPr lang="en-US" altLang="zh-CN" sz="1200" dirty="0"/>
              <a:t>Service</a:t>
            </a:r>
            <a:r>
              <a:rPr lang="zh-CN" altLang="en-US" sz="1200" dirty="0"/>
              <a:t>的子类里面，</a:t>
            </a:r>
            <a:r>
              <a:rPr lang="en-US" altLang="zh-CN" sz="1200" dirty="0" err="1"/>
              <a:t>IntentService</a:t>
            </a:r>
            <a:r>
              <a:rPr lang="zh-CN" altLang="en-US" sz="1200" dirty="0"/>
              <a:t>类服务可以作为一个标准的实施，它的工作有其自己的线程。</a:t>
            </a:r>
          </a:p>
          <a:p>
            <a:pPr marL="171450" indent="-171450">
              <a:buFont typeface="Arial" panose="020B0604020202020204" pitchFamily="34" charset="0"/>
              <a:buChar char="•"/>
            </a:pPr>
            <a:r>
              <a:rPr lang="zh-CN" altLang="en-US" sz="1200" dirty="0" smtClean="0"/>
              <a:t>如果</a:t>
            </a:r>
            <a:r>
              <a:rPr lang="zh-CN" altLang="en-US" sz="1200" dirty="0"/>
              <a:t>在使用</a:t>
            </a:r>
            <a:r>
              <a:rPr lang="en-US" altLang="zh-CN" sz="1200" dirty="0"/>
              <a:t>Service</a:t>
            </a:r>
            <a:r>
              <a:rPr lang="zh-CN" altLang="en-US" sz="1200" dirty="0"/>
              <a:t>的时候又使用了广播接收器配合工作，广播如果是动态注册的话，在服务停止的时候记得调用</a:t>
            </a:r>
            <a:r>
              <a:rPr lang="en-US" altLang="zh-CN" sz="1200" dirty="0" err="1"/>
              <a:t>unregisterReceiver</a:t>
            </a:r>
            <a:r>
              <a:rPr lang="en-US" altLang="zh-CN" sz="1200" dirty="0"/>
              <a:t>(receiver);</a:t>
            </a:r>
            <a:r>
              <a:rPr lang="zh-CN" altLang="en-US" sz="1200" dirty="0"/>
              <a:t>这个方法来注销掉接收器</a:t>
            </a:r>
            <a:r>
              <a:rPr lang="en-US" altLang="zh-CN" sz="1200" dirty="0"/>
              <a:t> </a:t>
            </a:r>
          </a:p>
          <a:p>
            <a:endParaRPr lang="zh-CN" altLang="en-US" sz="1200" b="0" i="0" dirty="0">
              <a:solidFill>
                <a:srgbClr val="000000"/>
              </a:solidFill>
              <a:effectLst/>
              <a:latin typeface="Arial" panose="020B0604020202020204" pitchFamily="34" charset="0"/>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54934" y="1567968"/>
            <a:ext cx="8627817" cy="646426"/>
          </a:xfrm>
          <a:prstGeom prst="rect">
            <a:avLst/>
          </a:prstGeom>
        </p:spPr>
      </p:pic>
    </p:spTree>
    <p:extLst>
      <p:ext uri="{BB962C8B-B14F-4D97-AF65-F5344CB8AC3E}">
        <p14:creationId xmlns:p14="http://schemas.microsoft.com/office/powerpoint/2010/main" val="1942390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ContentProvider</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837467"/>
            <a:ext cx="8553236" cy="1477328"/>
          </a:xfrm>
          <a:prstGeom prst="rect">
            <a:avLst/>
          </a:prstGeom>
        </p:spPr>
        <p:txBody>
          <a:bodyPr wrap="square">
            <a:spAutoFit/>
          </a:bodyPr>
          <a:lstStyle/>
          <a:p>
            <a:r>
              <a:rPr lang="en-US" altLang="zh-CN" dirty="0" smtClean="0"/>
              <a:t>Content Provider</a:t>
            </a:r>
            <a:r>
              <a:rPr lang="zh-CN" altLang="en-US" dirty="0" smtClean="0"/>
              <a:t>提供了一种基于使用</a:t>
            </a:r>
            <a:r>
              <a:rPr lang="en-US" altLang="zh-CN" dirty="0" smtClean="0"/>
              <a:t>content://</a:t>
            </a:r>
            <a:r>
              <a:rPr lang="zh-CN" altLang="en-US" dirty="0" smtClean="0"/>
              <a:t>模式的简单</a:t>
            </a:r>
            <a:r>
              <a:rPr lang="en-US" altLang="zh-CN" dirty="0" smtClean="0"/>
              <a:t>URI</a:t>
            </a:r>
            <a:r>
              <a:rPr lang="zh-CN" altLang="en-US" dirty="0" smtClean="0"/>
              <a:t>寻址模型来发布和使用数据库的接口。它们允许将应用层从底层数据层中分离，通过抽象底层数据源使应用程序不必依赖于某个数据源。</a:t>
            </a:r>
            <a:endParaRPr lang="en-US" altLang="zh-CN" dirty="0" smtClean="0"/>
          </a:p>
          <a:p>
            <a:r>
              <a:rPr lang="zh-CN" altLang="en-US" dirty="0" smtClean="0"/>
              <a:t>通过发布自己的</a:t>
            </a:r>
            <a:r>
              <a:rPr lang="en-US" altLang="zh-CN" dirty="0" smtClean="0"/>
              <a:t>Content Provider</a:t>
            </a:r>
            <a:r>
              <a:rPr lang="zh-CN" altLang="en-US" dirty="0" smtClean="0"/>
              <a:t>，你和其他开发人员就能够在新的应用程序中合并和扩展你的数据。</a:t>
            </a:r>
            <a:endParaRPr lang="en-US" altLang="zh-CN" dirty="0" smtClean="0"/>
          </a:p>
        </p:txBody>
      </p:sp>
    </p:spTree>
    <p:extLst>
      <p:ext uri="{BB962C8B-B14F-4D97-AF65-F5344CB8AC3E}">
        <p14:creationId xmlns:p14="http://schemas.microsoft.com/office/powerpoint/2010/main" val="3870161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ContentProvider</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837467"/>
            <a:ext cx="8553236" cy="1477328"/>
          </a:xfrm>
          <a:prstGeom prst="rect">
            <a:avLst/>
          </a:prstGeom>
        </p:spPr>
        <p:txBody>
          <a:bodyPr wrap="square">
            <a:spAutoFit/>
          </a:bodyPr>
          <a:lstStyle/>
          <a:p>
            <a:r>
              <a:rPr lang="en-US" altLang="zh-CN" dirty="0" smtClean="0"/>
              <a:t>Content Provider</a:t>
            </a:r>
            <a:r>
              <a:rPr lang="zh-CN" altLang="en-US" dirty="0" smtClean="0"/>
              <a:t>提供了一种基于使用</a:t>
            </a:r>
            <a:r>
              <a:rPr lang="en-US" altLang="zh-CN" dirty="0" smtClean="0"/>
              <a:t>content://</a:t>
            </a:r>
            <a:r>
              <a:rPr lang="zh-CN" altLang="en-US" dirty="0" smtClean="0"/>
              <a:t>模式的简单</a:t>
            </a:r>
            <a:r>
              <a:rPr lang="en-US" altLang="zh-CN" dirty="0" smtClean="0"/>
              <a:t>URI</a:t>
            </a:r>
            <a:r>
              <a:rPr lang="zh-CN" altLang="en-US" dirty="0" smtClean="0"/>
              <a:t>寻址模型来发布和使用数据库的接口。它们允许将应用层从底层数据层中分离，通过抽象底层数据源使应用程序不必依赖于某个数据源。</a:t>
            </a:r>
            <a:endParaRPr lang="en-US" altLang="zh-CN" dirty="0" smtClean="0"/>
          </a:p>
          <a:p>
            <a:r>
              <a:rPr lang="zh-CN" altLang="en-US" dirty="0" smtClean="0"/>
              <a:t>通过发布自己的</a:t>
            </a:r>
            <a:r>
              <a:rPr lang="en-US" altLang="zh-CN" dirty="0" smtClean="0"/>
              <a:t>Content Provider</a:t>
            </a:r>
            <a:r>
              <a:rPr lang="zh-CN" altLang="en-US" dirty="0" smtClean="0"/>
              <a:t>，你和其他开发人员就能够在新的应用程序中合并和扩展你的数据。</a:t>
            </a:r>
            <a:endParaRPr lang="en-US" altLang="zh-CN" dirty="0" smtClean="0"/>
          </a:p>
        </p:txBody>
      </p:sp>
    </p:spTree>
    <p:extLst>
      <p:ext uri="{BB962C8B-B14F-4D97-AF65-F5344CB8AC3E}">
        <p14:creationId xmlns:p14="http://schemas.microsoft.com/office/powerpoint/2010/main" val="1488613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LinearLayout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2800767"/>
          </a:xfrm>
          <a:prstGeom prst="rect">
            <a:avLst/>
          </a:prstGeom>
        </p:spPr>
        <p:txBody>
          <a:bodyPr wrap="square">
            <a:spAutoFit/>
          </a:bodyPr>
          <a:lstStyle/>
          <a:p>
            <a:r>
              <a:rPr lang="en-US" altLang="zh-CN" sz="1600" dirty="0" err="1" smtClean="0"/>
              <a:t>LinearLayout</a:t>
            </a:r>
            <a:r>
              <a:rPr lang="zh-CN" altLang="en-US" sz="1600" dirty="0" smtClean="0"/>
              <a:t>：线性布局。按照</a:t>
            </a:r>
            <a:r>
              <a:rPr lang="zh-CN" altLang="en-US" sz="1600" dirty="0"/>
              <a:t>垂直或者水平的顺序依次排列子元素，每一个子元素都位于前一个元素之后。如果是垂直排列，那么将是一个</a:t>
            </a:r>
            <a:r>
              <a:rPr lang="en-US" altLang="zh-CN" sz="1600" dirty="0"/>
              <a:t>N</a:t>
            </a:r>
            <a:r>
              <a:rPr lang="zh-CN" altLang="en-US" sz="1600" dirty="0"/>
              <a:t>行单列的结构，每一行只会有一个元素，而不论这个元素的宽度为多少；如果是水平排列，那么将是一个单行</a:t>
            </a:r>
            <a:r>
              <a:rPr lang="en-US" altLang="zh-CN" sz="1600" dirty="0"/>
              <a:t>N</a:t>
            </a:r>
            <a:r>
              <a:rPr lang="zh-CN" altLang="en-US" sz="1600" dirty="0"/>
              <a:t>列的结构。如果搭建两行两列的结构，通常的方式是先垂直排列两个元素，每一个元素里再包含一个</a:t>
            </a:r>
            <a:r>
              <a:rPr lang="en-US" altLang="zh-CN" sz="1600" dirty="0" err="1"/>
              <a:t>LinearLayout</a:t>
            </a:r>
            <a:r>
              <a:rPr lang="zh-CN" altLang="en-US" sz="1600" dirty="0"/>
              <a:t>进行水平排列。</a:t>
            </a:r>
          </a:p>
          <a:p>
            <a:r>
              <a:rPr lang="zh-CN" altLang="en-US" sz="1600" dirty="0"/>
              <a:t>　　</a:t>
            </a:r>
            <a:r>
              <a:rPr lang="en-US" altLang="zh-CN" sz="1600" dirty="0" err="1"/>
              <a:t>LinearLayout</a:t>
            </a:r>
            <a:r>
              <a:rPr lang="zh-CN" altLang="en-US" sz="1600" dirty="0"/>
              <a:t>中的子元素属性</a:t>
            </a:r>
            <a:r>
              <a:rPr lang="en-US" altLang="zh-CN" sz="1600" dirty="0" err="1"/>
              <a:t>android:layout_weight</a:t>
            </a:r>
            <a:r>
              <a:rPr lang="zh-CN" altLang="en-US" sz="1600" dirty="0"/>
              <a:t>生效，它用于描述该子元素在剩余空间中占有的大小比例。加入一行只有一个文本框，那么它的默认值就为</a:t>
            </a:r>
            <a:r>
              <a:rPr lang="en-US" altLang="zh-CN" sz="1600" dirty="0"/>
              <a:t>0</a:t>
            </a:r>
            <a:r>
              <a:rPr lang="zh-CN" altLang="en-US" sz="1600" dirty="0"/>
              <a:t>，如果一行中有两个等长的文本框，那么他们的</a:t>
            </a:r>
            <a:r>
              <a:rPr lang="en-US" altLang="zh-CN" sz="1600" dirty="0" err="1"/>
              <a:t>android:layout_weight</a:t>
            </a:r>
            <a:r>
              <a:rPr lang="zh-CN" altLang="en-US" sz="1600" dirty="0"/>
              <a:t>值可以是同为</a:t>
            </a:r>
            <a:r>
              <a:rPr lang="en-US" altLang="zh-CN" sz="1600" dirty="0"/>
              <a:t>1</a:t>
            </a:r>
            <a:r>
              <a:rPr lang="zh-CN" altLang="en-US" sz="1600" dirty="0"/>
              <a:t>。如果一行中有两个不等长的文本框，那么他们的</a:t>
            </a:r>
            <a:r>
              <a:rPr lang="en-US" altLang="zh-CN" sz="1600" dirty="0" err="1"/>
              <a:t>android:layout_weight</a:t>
            </a:r>
            <a:r>
              <a:rPr lang="zh-CN" altLang="en-US" sz="1600" dirty="0"/>
              <a:t>值分别为</a:t>
            </a:r>
            <a:r>
              <a:rPr lang="en-US" altLang="zh-CN" sz="1600" dirty="0"/>
              <a:t>1</a:t>
            </a:r>
            <a:r>
              <a:rPr lang="zh-CN" altLang="en-US" sz="1600" dirty="0"/>
              <a:t>和</a:t>
            </a:r>
            <a:r>
              <a:rPr lang="en-US" altLang="zh-CN" sz="1600" dirty="0"/>
              <a:t>2</a:t>
            </a:r>
            <a:r>
              <a:rPr lang="zh-CN" altLang="en-US" sz="1600" dirty="0"/>
              <a:t>，那么第一个文本框将占据剩余空间的三分之二，第二个文本框将占据剩余空间中的三分之一。</a:t>
            </a:r>
            <a:r>
              <a:rPr lang="en-US" altLang="zh-CN" sz="1600" dirty="0" err="1"/>
              <a:t>android:layout_weight</a:t>
            </a:r>
            <a:r>
              <a:rPr lang="zh-CN" altLang="en-US" sz="1600" dirty="0"/>
              <a:t>遵循数值越小，重要度越高的原则。</a:t>
            </a:r>
          </a:p>
        </p:txBody>
      </p:sp>
    </p:spTree>
    <p:extLst>
      <p:ext uri="{BB962C8B-B14F-4D97-AF65-F5344CB8AC3E}">
        <p14:creationId xmlns:p14="http://schemas.microsoft.com/office/powerpoint/2010/main" val="2617091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FrameLayout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323439"/>
          </a:xfrm>
          <a:prstGeom prst="rect">
            <a:avLst/>
          </a:prstGeom>
        </p:spPr>
        <p:txBody>
          <a:bodyPr wrap="square">
            <a:spAutoFit/>
          </a:bodyPr>
          <a:lstStyle/>
          <a:p>
            <a:r>
              <a:rPr lang="en-US" altLang="zh-CN" sz="1600" dirty="0" err="1" smtClean="0"/>
              <a:t>FrameLayout</a:t>
            </a:r>
            <a:r>
              <a:rPr lang="zh-CN" altLang="en-US" sz="1600" dirty="0" smtClean="0"/>
              <a:t>：帧布局。是</a:t>
            </a:r>
            <a:r>
              <a:rPr lang="zh-CN" altLang="en-US" sz="1600" dirty="0"/>
              <a:t>五大布局中最简单的一个布局，在这个布局中，整个界面被当成一块空白备用区域，所有的子元素都不能被指定放置的位置，它们统统放于这块区域的左上角，并且后面的子元素直接覆盖在前面的子元素之上，将前面的子元素部分和全部遮挡。显示效果如下，第一个</a:t>
            </a:r>
            <a:r>
              <a:rPr lang="en-US" altLang="zh-CN" sz="1600" dirty="0" err="1"/>
              <a:t>TextView</a:t>
            </a:r>
            <a:r>
              <a:rPr lang="zh-CN" altLang="en-US" sz="1600" dirty="0"/>
              <a:t>被第二个</a:t>
            </a:r>
            <a:r>
              <a:rPr lang="en-US" altLang="zh-CN" sz="1600" dirty="0" err="1"/>
              <a:t>TextView</a:t>
            </a:r>
            <a:r>
              <a:rPr lang="zh-CN" altLang="en-US" sz="1600" dirty="0"/>
              <a:t>完全遮挡，第三个</a:t>
            </a:r>
            <a:r>
              <a:rPr lang="en-US" altLang="zh-CN" sz="1600" dirty="0" err="1"/>
              <a:t>TextView</a:t>
            </a:r>
            <a:r>
              <a:rPr lang="zh-CN" altLang="en-US" sz="1600" dirty="0"/>
              <a:t>遮挡了第二个</a:t>
            </a:r>
            <a:r>
              <a:rPr lang="en-US" altLang="zh-CN" sz="1600" dirty="0" err="1"/>
              <a:t>TextView</a:t>
            </a:r>
            <a:r>
              <a:rPr lang="zh-CN" altLang="en-US" sz="1600" dirty="0"/>
              <a:t>的部分位置。</a:t>
            </a:r>
          </a:p>
        </p:txBody>
      </p:sp>
    </p:spTree>
    <p:extLst>
      <p:ext uri="{BB962C8B-B14F-4D97-AF65-F5344CB8AC3E}">
        <p14:creationId xmlns:p14="http://schemas.microsoft.com/office/powerpoint/2010/main" val="1290942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AbsoluteLayout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2308324"/>
          </a:xfrm>
          <a:prstGeom prst="rect">
            <a:avLst/>
          </a:prstGeom>
        </p:spPr>
        <p:txBody>
          <a:bodyPr wrap="square">
            <a:spAutoFit/>
          </a:bodyPr>
          <a:lstStyle/>
          <a:p>
            <a:r>
              <a:rPr lang="en-US" altLang="zh-CN" sz="1600" dirty="0" err="1"/>
              <a:t>AbsoluteLayout</a:t>
            </a:r>
            <a:r>
              <a:rPr lang="zh-CN" altLang="en-US" sz="1600" dirty="0"/>
              <a:t>是绝对位置布局。在此布局中的子元素的</a:t>
            </a:r>
            <a:r>
              <a:rPr lang="en-US" altLang="zh-CN" sz="1600" dirty="0" err="1"/>
              <a:t>android:layout_x</a:t>
            </a:r>
            <a:r>
              <a:rPr lang="zh-CN" altLang="en-US" sz="1600" dirty="0"/>
              <a:t>和</a:t>
            </a:r>
            <a:r>
              <a:rPr lang="en-US" altLang="zh-CN" sz="1600" dirty="0" err="1"/>
              <a:t>android:layout_y</a:t>
            </a:r>
            <a:r>
              <a:rPr lang="zh-CN" altLang="en-US" sz="1600" dirty="0"/>
              <a:t>属性将生效，用于描述该子元素的坐标位置。屏幕左上角为坐标原点（</a:t>
            </a:r>
            <a:r>
              <a:rPr lang="en-US" altLang="zh-CN" sz="1600" dirty="0"/>
              <a:t>0,0</a:t>
            </a:r>
            <a:r>
              <a:rPr lang="zh-CN" altLang="en-US" sz="1600" dirty="0"/>
              <a:t>），第一个</a:t>
            </a:r>
            <a:r>
              <a:rPr lang="en-US" altLang="zh-CN" sz="1600" dirty="0"/>
              <a:t>0</a:t>
            </a:r>
            <a:r>
              <a:rPr lang="zh-CN" altLang="en-US" sz="1600" dirty="0"/>
              <a:t>代表横坐标，向右移动此值增大，第二个</a:t>
            </a:r>
            <a:r>
              <a:rPr lang="en-US" altLang="zh-CN" sz="1600" dirty="0"/>
              <a:t>0</a:t>
            </a:r>
            <a:r>
              <a:rPr lang="zh-CN" altLang="en-US" sz="1600" dirty="0"/>
              <a:t>代表纵坐标，向下移动，此值增大。在此布局中的子元素可以相互重叠。在实际开发中，通常不采用此布局格式，因为它的界面代码过于刚性，以至于有可能不能很好的适配各种终端</a:t>
            </a:r>
            <a:r>
              <a:rPr lang="zh-CN" altLang="en-US" sz="1600" dirty="0" smtClean="0"/>
              <a:t>。</a:t>
            </a:r>
            <a:r>
              <a:rPr lang="en-US" altLang="zh-CN" sz="1600" dirty="0" err="1"/>
              <a:t>AbsoluteLayout</a:t>
            </a:r>
            <a:r>
              <a:rPr lang="zh-CN" altLang="en-US" sz="1600" dirty="0"/>
              <a:t>是绝对位置布局。在此布局中的子元素的</a:t>
            </a:r>
            <a:r>
              <a:rPr lang="en-US" altLang="zh-CN" sz="1600" dirty="0" err="1"/>
              <a:t>android:layout_x</a:t>
            </a:r>
            <a:r>
              <a:rPr lang="zh-CN" altLang="en-US" sz="1600" dirty="0"/>
              <a:t>和</a:t>
            </a:r>
            <a:r>
              <a:rPr lang="en-US" altLang="zh-CN" sz="1600" dirty="0" err="1"/>
              <a:t>android:layout_y</a:t>
            </a:r>
            <a:r>
              <a:rPr lang="zh-CN" altLang="en-US" sz="1600" dirty="0"/>
              <a:t>属性将生效，用于描述该子元素的坐标位置。屏幕左上角为坐标原点（</a:t>
            </a:r>
            <a:r>
              <a:rPr lang="en-US" altLang="zh-CN" sz="1600" dirty="0"/>
              <a:t>0,0</a:t>
            </a:r>
            <a:r>
              <a:rPr lang="zh-CN" altLang="en-US" sz="1600" dirty="0"/>
              <a:t>），第一个</a:t>
            </a:r>
            <a:r>
              <a:rPr lang="en-US" altLang="zh-CN" sz="1600" dirty="0"/>
              <a:t>0</a:t>
            </a:r>
            <a:r>
              <a:rPr lang="zh-CN" altLang="en-US" sz="1600" dirty="0"/>
              <a:t>代表横坐标，向右移动此值增大，第二个</a:t>
            </a:r>
            <a:r>
              <a:rPr lang="en-US" altLang="zh-CN" sz="1600" dirty="0"/>
              <a:t>0</a:t>
            </a:r>
            <a:r>
              <a:rPr lang="zh-CN" altLang="en-US" sz="1600" dirty="0"/>
              <a:t>代表纵坐标，向下移动，此值增大。在此布局中的子元素可以相互重叠。在实际开发中，通常不采用此布局格式，因为它的界面代码过于刚性，以至于有可能不能很好的适配各种终端。</a:t>
            </a:r>
          </a:p>
        </p:txBody>
      </p:sp>
    </p:spTree>
    <p:extLst>
      <p:ext uri="{BB962C8B-B14F-4D97-AF65-F5344CB8AC3E}">
        <p14:creationId xmlns:p14="http://schemas.microsoft.com/office/powerpoint/2010/main" val="217372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RelativeLayout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569660"/>
          </a:xfrm>
          <a:prstGeom prst="rect">
            <a:avLst/>
          </a:prstGeom>
        </p:spPr>
        <p:txBody>
          <a:bodyPr wrap="square">
            <a:spAutoFit/>
          </a:bodyPr>
          <a:lstStyle/>
          <a:p>
            <a:r>
              <a:rPr lang="en-US" altLang="zh-CN" sz="1600" dirty="0" err="1" smtClean="0"/>
              <a:t>RelativeLayout</a:t>
            </a:r>
            <a:r>
              <a:rPr lang="zh-CN" altLang="en-US" sz="1600" dirty="0" smtClean="0"/>
              <a:t>：相对布局。按照</a:t>
            </a:r>
            <a:r>
              <a:rPr lang="zh-CN" altLang="en-US" sz="1600" dirty="0"/>
              <a:t>各子元素之间的位置关系完成布局。在此布局中的子元素里与位置相关的属性将生效。例如</a:t>
            </a:r>
            <a:r>
              <a:rPr lang="en-US" altLang="zh-CN" sz="1600" dirty="0"/>
              <a:t>android</a:t>
            </a:r>
            <a:r>
              <a:rPr lang="zh-CN" altLang="en-US" sz="1600" dirty="0"/>
              <a:t>：</a:t>
            </a:r>
            <a:r>
              <a:rPr lang="en-US" altLang="zh-CN" sz="1600" dirty="0" err="1"/>
              <a:t>layout_below</a:t>
            </a:r>
            <a:r>
              <a:rPr lang="en-US" altLang="zh-CN" sz="1600" dirty="0"/>
              <a:t>, </a:t>
            </a:r>
            <a:r>
              <a:rPr lang="en-US" altLang="zh-CN" sz="1600" dirty="0" err="1"/>
              <a:t>android:layout_above</a:t>
            </a:r>
            <a:r>
              <a:rPr lang="zh-CN" altLang="en-US" sz="1600" dirty="0"/>
              <a:t>等。子元素就通过这些属性和各自的</a:t>
            </a:r>
            <a:r>
              <a:rPr lang="en-US" altLang="zh-CN" sz="1600" dirty="0"/>
              <a:t>ID</a:t>
            </a:r>
            <a:r>
              <a:rPr lang="zh-CN" altLang="en-US" sz="1600" dirty="0"/>
              <a:t>配合指定位置</a:t>
            </a:r>
            <a:r>
              <a:rPr lang="zh-CN" altLang="en-US" sz="1600" dirty="0" smtClean="0"/>
              <a:t>关系。</a:t>
            </a:r>
            <a:endParaRPr lang="en-US" altLang="zh-CN" sz="1600" dirty="0" smtClean="0"/>
          </a:p>
          <a:p>
            <a:r>
              <a:rPr lang="en-US" altLang="zh-CN" sz="1600" dirty="0" err="1"/>
              <a:t>RelativeLayout</a:t>
            </a:r>
            <a:r>
              <a:rPr lang="zh-CN" altLang="en-US" sz="1600" dirty="0"/>
              <a:t>是</a:t>
            </a:r>
            <a:r>
              <a:rPr lang="en-US" altLang="zh-CN" sz="1600" dirty="0"/>
              <a:t>Android</a:t>
            </a:r>
            <a:r>
              <a:rPr lang="zh-CN" altLang="en-US" sz="1600" dirty="0"/>
              <a:t>五大布局结构中最灵活的一种布局结构，比较适合一些复杂界面的布局。下面示例就展示这么一个情况，第一个文本框与父组件的底部对齐，第二个文本框位于第一个文本框的上方，并且第三个文本框位于第二个文本框的左方。</a:t>
            </a:r>
          </a:p>
        </p:txBody>
      </p:sp>
    </p:spTree>
    <p:extLst>
      <p:ext uri="{BB962C8B-B14F-4D97-AF65-F5344CB8AC3E}">
        <p14:creationId xmlns:p14="http://schemas.microsoft.com/office/powerpoint/2010/main" val="1724533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TableLayout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815882"/>
          </a:xfrm>
          <a:prstGeom prst="rect">
            <a:avLst/>
          </a:prstGeom>
        </p:spPr>
        <p:txBody>
          <a:bodyPr wrap="square">
            <a:spAutoFit/>
          </a:bodyPr>
          <a:lstStyle/>
          <a:p>
            <a:r>
              <a:rPr lang="en-US" altLang="zh-CN" sz="1600" dirty="0" err="1"/>
              <a:t>TableLayout</a:t>
            </a:r>
            <a:r>
              <a:rPr lang="zh-CN" altLang="en-US" sz="1600" dirty="0"/>
              <a:t>顾名思义，此布局为表格布局，适用于</a:t>
            </a:r>
            <a:r>
              <a:rPr lang="en-US" altLang="zh-CN" sz="1600" dirty="0"/>
              <a:t>N</a:t>
            </a:r>
            <a:r>
              <a:rPr lang="zh-CN" altLang="en-US" sz="1600" dirty="0"/>
              <a:t>行</a:t>
            </a:r>
            <a:r>
              <a:rPr lang="en-US" altLang="zh-CN" sz="1600" dirty="0"/>
              <a:t>N</a:t>
            </a:r>
            <a:r>
              <a:rPr lang="zh-CN" altLang="en-US" sz="1600" dirty="0"/>
              <a:t>列的布局格式。一个</a:t>
            </a:r>
            <a:r>
              <a:rPr lang="en-US" altLang="zh-CN" sz="1600" dirty="0" err="1"/>
              <a:t>TableLayout</a:t>
            </a:r>
            <a:r>
              <a:rPr lang="zh-CN" altLang="en-US" sz="1600" dirty="0"/>
              <a:t>由许多</a:t>
            </a:r>
            <a:r>
              <a:rPr lang="en-US" altLang="zh-CN" sz="1600" dirty="0" err="1"/>
              <a:t>TableRow</a:t>
            </a:r>
            <a:r>
              <a:rPr lang="zh-CN" altLang="en-US" sz="1600" dirty="0"/>
              <a:t>组成，一个</a:t>
            </a:r>
            <a:r>
              <a:rPr lang="en-US" altLang="zh-CN" sz="1600" dirty="0" err="1"/>
              <a:t>TableRow</a:t>
            </a:r>
            <a:r>
              <a:rPr lang="zh-CN" altLang="en-US" sz="1600" dirty="0"/>
              <a:t>就代表</a:t>
            </a:r>
            <a:r>
              <a:rPr lang="en-US" altLang="zh-CN" sz="1600" dirty="0" err="1"/>
              <a:t>TableLayout</a:t>
            </a:r>
            <a:r>
              <a:rPr lang="zh-CN" altLang="en-US" sz="1600" dirty="0"/>
              <a:t>中的一行。</a:t>
            </a:r>
          </a:p>
          <a:p>
            <a:endParaRPr lang="zh-CN" altLang="en-US" sz="1600" dirty="0"/>
          </a:p>
          <a:p>
            <a:r>
              <a:rPr lang="en-US" altLang="zh-CN" sz="1600" dirty="0" err="1" smtClean="0"/>
              <a:t>TableRow</a:t>
            </a:r>
            <a:r>
              <a:rPr lang="zh-CN" altLang="en-US" sz="1600" dirty="0"/>
              <a:t>是</a:t>
            </a:r>
            <a:r>
              <a:rPr lang="en-US" altLang="zh-CN" sz="1600" dirty="0" err="1"/>
              <a:t>LinearLayout</a:t>
            </a:r>
            <a:r>
              <a:rPr lang="zh-CN" altLang="en-US" sz="1600" dirty="0"/>
              <a:t>的子类，它的</a:t>
            </a:r>
            <a:r>
              <a:rPr lang="en-US" altLang="zh-CN" sz="1600" dirty="0" err="1"/>
              <a:t>android:orientation</a:t>
            </a:r>
            <a:r>
              <a:rPr lang="zh-CN" altLang="en-US" sz="1600" dirty="0"/>
              <a:t>属性值恒为</a:t>
            </a:r>
            <a:r>
              <a:rPr lang="en-US" altLang="zh-CN" sz="1600" dirty="0"/>
              <a:t>horizontal</a:t>
            </a:r>
            <a:r>
              <a:rPr lang="zh-CN" altLang="en-US" sz="1600" dirty="0"/>
              <a:t>，并且它的</a:t>
            </a:r>
            <a:r>
              <a:rPr lang="en-US" altLang="zh-CN" sz="1600" dirty="0" err="1"/>
              <a:t>android:layout_width</a:t>
            </a:r>
            <a:r>
              <a:rPr lang="zh-CN" altLang="en-US" sz="1600" dirty="0"/>
              <a:t>和</a:t>
            </a:r>
            <a:r>
              <a:rPr lang="en-US" altLang="zh-CN" sz="1600" dirty="0" err="1"/>
              <a:t>android:layout_height</a:t>
            </a:r>
            <a:r>
              <a:rPr lang="zh-CN" altLang="en-US" sz="1600" dirty="0"/>
              <a:t>属性值恒为</a:t>
            </a:r>
            <a:r>
              <a:rPr lang="en-US" altLang="zh-CN" sz="1600" dirty="0"/>
              <a:t>MATCH_PARENT</a:t>
            </a:r>
            <a:r>
              <a:rPr lang="zh-CN" altLang="en-US" sz="1600" dirty="0"/>
              <a:t>和</a:t>
            </a:r>
            <a:r>
              <a:rPr lang="en-US" altLang="zh-CN" sz="1600" dirty="0"/>
              <a:t>WRAP_CONTENT</a:t>
            </a:r>
            <a:r>
              <a:rPr lang="zh-CN" altLang="en-US" sz="1600" dirty="0"/>
              <a:t>。所以它的子元素都是横向排列，并且宽高一致的。这样的设计使得每个</a:t>
            </a:r>
            <a:r>
              <a:rPr lang="en-US" altLang="zh-CN" sz="1600" dirty="0" err="1"/>
              <a:t>TableRow</a:t>
            </a:r>
            <a:r>
              <a:rPr lang="zh-CN" altLang="en-US" sz="1600" dirty="0"/>
              <a:t>里的子元素都相当于表格中的单元格一样。在</a:t>
            </a:r>
            <a:r>
              <a:rPr lang="en-US" altLang="zh-CN" sz="1600" dirty="0" err="1"/>
              <a:t>TableRow</a:t>
            </a:r>
            <a:r>
              <a:rPr lang="zh-CN" altLang="en-US" sz="1600" dirty="0"/>
              <a:t>中，单元格可以为空，但是不能跨列。</a:t>
            </a:r>
          </a:p>
        </p:txBody>
      </p:sp>
    </p:spTree>
    <p:extLst>
      <p:ext uri="{BB962C8B-B14F-4D97-AF65-F5344CB8AC3E}">
        <p14:creationId xmlns:p14="http://schemas.microsoft.com/office/powerpoint/2010/main" val="939362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TextBox 13"/>
          <p:cNvSpPr txBox="1"/>
          <p:nvPr/>
        </p:nvSpPr>
        <p:spPr>
          <a:xfrm>
            <a:off x="242646" y="108094"/>
            <a:ext cx="2286508" cy="400110"/>
          </a:xfrm>
          <a:prstGeom prst="rect">
            <a:avLst/>
          </a:prstGeom>
          <a:noFill/>
        </p:spPr>
        <p:txBody>
          <a:bodyPr wrap="square" rtlCol="0">
            <a:spAutoFit/>
          </a:bodyPr>
          <a:lstStyle/>
          <a:p>
            <a:pPr lvl="0" algn="ctr"/>
            <a:r>
              <a:rPr lang="zh-CN" altLang="en-US" sz="2000" dirty="0" smtClean="0">
                <a:solidFill>
                  <a:schemeClr val="tx1">
                    <a:lumMod val="65000"/>
                    <a:lumOff val="35000"/>
                  </a:schemeClr>
                </a:solidFill>
                <a:latin typeface="微软雅黑" pitchFamily="34" charset="-122"/>
                <a:ea typeface="微软雅黑" pitchFamily="34" charset="-122"/>
              </a:rPr>
              <a:t>知识点</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437828" y="1020604"/>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7" name="Text Box 9"/>
          <p:cNvSpPr txBox="1">
            <a:spLocks noChangeArrowheads="1"/>
          </p:cNvSpPr>
          <p:nvPr/>
        </p:nvSpPr>
        <p:spPr bwMode="auto">
          <a:xfrm>
            <a:off x="691432" y="939621"/>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微软雅黑" panose="020B0503020204020204" pitchFamily="34" charset="-122"/>
              </a:rPr>
              <a:t>常用的</a:t>
            </a:r>
            <a:r>
              <a:rPr lang="en-US" altLang="zh-CN" dirty="0">
                <a:ea typeface="微软雅黑" panose="020B0503020204020204" pitchFamily="34" charset="-122"/>
              </a:rPr>
              <a:t>Android</a:t>
            </a:r>
            <a:r>
              <a:rPr lang="zh-CN" altLang="en-US" dirty="0">
                <a:ea typeface="微软雅黑" panose="020B0503020204020204" pitchFamily="34" charset="-122"/>
              </a:rPr>
              <a:t>开发框架</a:t>
            </a:r>
          </a:p>
        </p:txBody>
      </p:sp>
      <p:sp>
        <p:nvSpPr>
          <p:cNvPr id="11" name="Text Box 9"/>
          <p:cNvSpPr txBox="1">
            <a:spLocks noChangeArrowheads="1"/>
          </p:cNvSpPr>
          <p:nvPr/>
        </p:nvSpPr>
        <p:spPr bwMode="auto">
          <a:xfrm>
            <a:off x="683568" y="1484090"/>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图形界面开发</a:t>
            </a:r>
          </a:p>
        </p:txBody>
      </p:sp>
      <p:sp>
        <p:nvSpPr>
          <p:cNvPr id="13" name="Text Box 9"/>
          <p:cNvSpPr txBox="1">
            <a:spLocks noChangeArrowheads="1"/>
          </p:cNvSpPr>
          <p:nvPr/>
        </p:nvSpPr>
        <p:spPr bwMode="auto">
          <a:xfrm>
            <a:off x="683568" y="2069878"/>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事件处理开发</a:t>
            </a:r>
          </a:p>
        </p:txBody>
      </p:sp>
      <p:sp>
        <p:nvSpPr>
          <p:cNvPr id="16" name="Text Box 9"/>
          <p:cNvSpPr txBox="1">
            <a:spLocks noChangeArrowheads="1"/>
          </p:cNvSpPr>
          <p:nvPr/>
        </p:nvSpPr>
        <p:spPr bwMode="auto">
          <a:xfrm>
            <a:off x="672456" y="2654078"/>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网络技术开发</a:t>
            </a:r>
          </a:p>
        </p:txBody>
      </p:sp>
      <p:sp>
        <p:nvSpPr>
          <p:cNvPr id="18" name="Text Box 9"/>
          <p:cNvSpPr txBox="1">
            <a:spLocks noChangeArrowheads="1"/>
          </p:cNvSpPr>
          <p:nvPr/>
        </p:nvSpPr>
        <p:spPr bwMode="auto">
          <a:xfrm>
            <a:off x="688331" y="3239865"/>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数据库技术开发</a:t>
            </a:r>
          </a:p>
        </p:txBody>
      </p:sp>
      <p:sp>
        <p:nvSpPr>
          <p:cNvPr id="20" name="Text Box 9"/>
          <p:cNvSpPr txBox="1">
            <a:spLocks noChangeArrowheads="1"/>
          </p:cNvSpPr>
          <p:nvPr/>
        </p:nvSpPr>
        <p:spPr bwMode="auto">
          <a:xfrm>
            <a:off x="683568" y="3817715"/>
            <a:ext cx="2826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后台服务技术开发</a:t>
            </a:r>
          </a:p>
        </p:txBody>
      </p:sp>
      <p:sp>
        <p:nvSpPr>
          <p:cNvPr id="22" name="Text Box 9"/>
          <p:cNvSpPr txBox="1">
            <a:spLocks noChangeArrowheads="1"/>
          </p:cNvSpPr>
          <p:nvPr/>
        </p:nvSpPr>
        <p:spPr bwMode="auto">
          <a:xfrm>
            <a:off x="5208116" y="917237"/>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手势技术开发</a:t>
            </a:r>
          </a:p>
        </p:txBody>
      </p:sp>
      <p:sp>
        <p:nvSpPr>
          <p:cNvPr id="24" name="Text Box 9"/>
          <p:cNvSpPr txBox="1">
            <a:spLocks noChangeArrowheads="1"/>
          </p:cNvSpPr>
          <p:nvPr/>
        </p:nvSpPr>
        <p:spPr bwMode="auto">
          <a:xfrm>
            <a:off x="5194002" y="1460651"/>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传感器技术开发</a:t>
            </a:r>
          </a:p>
        </p:txBody>
      </p:sp>
      <p:sp>
        <p:nvSpPr>
          <p:cNvPr id="26" name="Text Box 9"/>
          <p:cNvSpPr txBox="1">
            <a:spLocks noChangeArrowheads="1"/>
          </p:cNvSpPr>
          <p:nvPr/>
        </p:nvSpPr>
        <p:spPr bwMode="auto">
          <a:xfrm>
            <a:off x="5228356" y="2049035"/>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流媒体技术开发</a:t>
            </a:r>
          </a:p>
        </p:txBody>
      </p:sp>
      <p:sp>
        <p:nvSpPr>
          <p:cNvPr id="28" name="Text Box 9"/>
          <p:cNvSpPr txBox="1">
            <a:spLocks noChangeArrowheads="1"/>
          </p:cNvSpPr>
          <p:nvPr/>
        </p:nvSpPr>
        <p:spPr bwMode="auto">
          <a:xfrm>
            <a:off x="5228356" y="2623956"/>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fr-FR" altLang="zh-CN" dirty="0">
                <a:ea typeface="微软雅黑" panose="020B0503020204020204" pitchFamily="34" charset="-122"/>
              </a:rPr>
              <a:t>Android LBS</a:t>
            </a:r>
            <a:r>
              <a:rPr lang="zh-CN" altLang="en-US" dirty="0">
                <a:ea typeface="微软雅黑" panose="020B0503020204020204" pitchFamily="34" charset="-122"/>
              </a:rPr>
              <a:t>技术开发</a:t>
            </a:r>
          </a:p>
        </p:txBody>
      </p:sp>
      <p:sp>
        <p:nvSpPr>
          <p:cNvPr id="30" name="Text Box 9"/>
          <p:cNvSpPr txBox="1">
            <a:spLocks noChangeArrowheads="1"/>
          </p:cNvSpPr>
          <p:nvPr/>
        </p:nvSpPr>
        <p:spPr bwMode="auto">
          <a:xfrm>
            <a:off x="5208116" y="3210530"/>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fr-FR" altLang="zh-CN" dirty="0">
                <a:ea typeface="微软雅黑" panose="020B0503020204020204" pitchFamily="34" charset="-122"/>
              </a:rPr>
              <a:t>Android</a:t>
            </a:r>
            <a:r>
              <a:rPr lang="zh-CN" altLang="fr-FR" dirty="0">
                <a:ea typeface="微软雅黑" panose="020B0503020204020204" pitchFamily="34" charset="-122"/>
              </a:rPr>
              <a:t>典型案例分析</a:t>
            </a:r>
            <a:endParaRPr lang="zh-CN" altLang="en-US" dirty="0">
              <a:ea typeface="微软雅黑" panose="020B0503020204020204" pitchFamily="34" charset="-122"/>
            </a:endParaRPr>
          </a:p>
        </p:txBody>
      </p:sp>
      <p:sp>
        <p:nvSpPr>
          <p:cNvPr id="38" name="Rectangle 5"/>
          <p:cNvSpPr>
            <a:spLocks noChangeArrowheads="1"/>
          </p:cNvSpPr>
          <p:nvPr/>
        </p:nvSpPr>
        <p:spPr bwMode="auto">
          <a:xfrm>
            <a:off x="435794" y="1567105"/>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39" name="Rectangle 5"/>
          <p:cNvSpPr>
            <a:spLocks noChangeArrowheads="1"/>
          </p:cNvSpPr>
          <p:nvPr/>
        </p:nvSpPr>
        <p:spPr bwMode="auto">
          <a:xfrm>
            <a:off x="435794" y="2152893"/>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0" name="Rectangle 5"/>
          <p:cNvSpPr>
            <a:spLocks noChangeArrowheads="1"/>
          </p:cNvSpPr>
          <p:nvPr/>
        </p:nvSpPr>
        <p:spPr bwMode="auto">
          <a:xfrm>
            <a:off x="435794" y="2730743"/>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1" name="Rectangle 5"/>
          <p:cNvSpPr>
            <a:spLocks noChangeArrowheads="1"/>
          </p:cNvSpPr>
          <p:nvPr/>
        </p:nvSpPr>
        <p:spPr bwMode="auto">
          <a:xfrm>
            <a:off x="435794" y="3316531"/>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2" name="Rectangle 5"/>
          <p:cNvSpPr>
            <a:spLocks noChangeArrowheads="1"/>
          </p:cNvSpPr>
          <p:nvPr/>
        </p:nvSpPr>
        <p:spPr bwMode="auto">
          <a:xfrm>
            <a:off x="435794" y="3894381"/>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3" name="Rectangle 5"/>
          <p:cNvSpPr>
            <a:spLocks noChangeArrowheads="1"/>
          </p:cNvSpPr>
          <p:nvPr/>
        </p:nvSpPr>
        <p:spPr bwMode="auto">
          <a:xfrm>
            <a:off x="4923532" y="1014410"/>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4" name="Rectangle 5"/>
          <p:cNvSpPr>
            <a:spLocks noChangeArrowheads="1"/>
          </p:cNvSpPr>
          <p:nvPr/>
        </p:nvSpPr>
        <p:spPr bwMode="auto">
          <a:xfrm>
            <a:off x="4923532" y="2069878"/>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5" name="Rectangle 5"/>
          <p:cNvSpPr>
            <a:spLocks noChangeArrowheads="1"/>
          </p:cNvSpPr>
          <p:nvPr/>
        </p:nvSpPr>
        <p:spPr bwMode="auto">
          <a:xfrm>
            <a:off x="4923532" y="2639838"/>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6" name="Rectangle 5"/>
          <p:cNvSpPr>
            <a:spLocks noChangeArrowheads="1"/>
          </p:cNvSpPr>
          <p:nvPr/>
        </p:nvSpPr>
        <p:spPr bwMode="auto">
          <a:xfrm>
            <a:off x="4923532" y="3311656"/>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7" name="Rectangle 5"/>
          <p:cNvSpPr>
            <a:spLocks noChangeArrowheads="1"/>
          </p:cNvSpPr>
          <p:nvPr/>
        </p:nvSpPr>
        <p:spPr bwMode="auto">
          <a:xfrm>
            <a:off x="4923532" y="1506060"/>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Tree>
    <p:extLst>
      <p:ext uri="{BB962C8B-B14F-4D97-AF65-F5344CB8AC3E}">
        <p14:creationId xmlns:p14="http://schemas.microsoft.com/office/powerpoint/2010/main" val="14159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3586568" cy="523220"/>
          </a:xfrm>
        </p:grpSpPr>
        <p:sp>
          <p:nvSpPr>
            <p:cNvPr id="9" name="TextBox 16"/>
            <p:cNvSpPr txBox="1"/>
            <p:nvPr/>
          </p:nvSpPr>
          <p:spPr>
            <a:xfrm>
              <a:off x="2771800" y="2854964"/>
              <a:ext cx="3010504"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图形界面</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9824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03</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2097729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点击事件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53184" y="1523453"/>
            <a:ext cx="8654256" cy="1728192"/>
          </a:xfrm>
          <a:prstGeom prst="rect">
            <a:avLst/>
          </a:prstGeom>
        </p:spPr>
      </p:pic>
      <p:sp>
        <p:nvSpPr>
          <p:cNvPr id="10" name="文本框 9"/>
          <p:cNvSpPr txBox="1"/>
          <p:nvPr/>
        </p:nvSpPr>
        <p:spPr>
          <a:xfrm>
            <a:off x="242646" y="1283492"/>
            <a:ext cx="1362681" cy="276999"/>
          </a:xfrm>
          <a:prstGeom prst="rect">
            <a:avLst/>
          </a:prstGeom>
          <a:noFill/>
        </p:spPr>
        <p:txBody>
          <a:bodyPr wrap="none" rtlCol="0">
            <a:spAutoFit/>
          </a:bodyPr>
          <a:lstStyle/>
          <a:p>
            <a:r>
              <a:rPr lang="en-US" altLang="zh-CN" sz="1200" dirty="0" smtClean="0"/>
              <a:t>1</a:t>
            </a:r>
            <a:r>
              <a:rPr lang="zh-CN" altLang="en-US" sz="1200" dirty="0" smtClean="0"/>
              <a:t>、</a:t>
            </a:r>
            <a:r>
              <a:rPr lang="en-US" altLang="zh-CN" sz="1200" dirty="0" err="1" smtClean="0"/>
              <a:t>onClickListener</a:t>
            </a:r>
            <a:endParaRPr lang="zh-CN" altLang="en-US" sz="1200" dirty="0" smtClean="0"/>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253184" y="3560174"/>
            <a:ext cx="8711304" cy="1186700"/>
          </a:xfrm>
          <a:prstGeom prst="rect">
            <a:avLst/>
          </a:prstGeom>
        </p:spPr>
      </p:pic>
      <p:sp>
        <p:nvSpPr>
          <p:cNvPr id="12" name="文本框 11"/>
          <p:cNvSpPr txBox="1"/>
          <p:nvPr/>
        </p:nvSpPr>
        <p:spPr>
          <a:xfrm>
            <a:off x="242645" y="3336228"/>
            <a:ext cx="1660839" cy="276999"/>
          </a:xfrm>
          <a:prstGeom prst="rect">
            <a:avLst/>
          </a:prstGeom>
          <a:noFill/>
        </p:spPr>
        <p:txBody>
          <a:bodyPr wrap="none" rtlCol="0">
            <a:spAutoFit/>
          </a:bodyPr>
          <a:lstStyle/>
          <a:p>
            <a:r>
              <a:rPr lang="en-US" altLang="zh-CN" sz="1200" dirty="0" smtClean="0"/>
              <a:t>2</a:t>
            </a:r>
            <a:r>
              <a:rPr lang="zh-CN" altLang="en-US" sz="1200" dirty="0" smtClean="0"/>
              <a:t>、</a:t>
            </a:r>
            <a:r>
              <a:rPr lang="en-US" altLang="zh-CN" sz="1200" dirty="0" err="1" smtClean="0"/>
              <a:t>onLongClickListener</a:t>
            </a:r>
            <a:endParaRPr lang="zh-CN" altLang="en-US" sz="1200" dirty="0" smtClean="0"/>
          </a:p>
        </p:txBody>
      </p:sp>
    </p:spTree>
    <p:extLst>
      <p:ext uri="{BB962C8B-B14F-4D97-AF65-F5344CB8AC3E}">
        <p14:creationId xmlns:p14="http://schemas.microsoft.com/office/powerpoint/2010/main" val="1712908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点击事件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0" name="文本框 9"/>
          <p:cNvSpPr txBox="1"/>
          <p:nvPr/>
        </p:nvSpPr>
        <p:spPr>
          <a:xfrm>
            <a:off x="242646" y="1283492"/>
            <a:ext cx="1443600" cy="276999"/>
          </a:xfrm>
          <a:prstGeom prst="rect">
            <a:avLst/>
          </a:prstGeom>
          <a:noFill/>
        </p:spPr>
        <p:txBody>
          <a:bodyPr wrap="none" rtlCol="0">
            <a:spAutoFit/>
          </a:bodyPr>
          <a:lstStyle/>
          <a:p>
            <a:r>
              <a:rPr lang="en-US" altLang="zh-CN" sz="1200" dirty="0"/>
              <a:t>3</a:t>
            </a:r>
            <a:r>
              <a:rPr lang="zh-CN" altLang="en-US" sz="1200" dirty="0" smtClean="0"/>
              <a:t>、</a:t>
            </a:r>
            <a:r>
              <a:rPr lang="en-US" altLang="zh-CN" sz="1200" dirty="0" err="1" smtClean="0"/>
              <a:t>onTouchListener</a:t>
            </a:r>
            <a:endParaRPr lang="zh-CN" altLang="en-US" sz="1200" dirty="0" smtClean="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39552" y="1560491"/>
            <a:ext cx="7004251" cy="3243507"/>
          </a:xfrm>
          <a:prstGeom prst="rect">
            <a:avLst/>
          </a:prstGeom>
        </p:spPr>
      </p:pic>
    </p:spTree>
    <p:extLst>
      <p:ext uri="{BB962C8B-B14F-4D97-AF65-F5344CB8AC3E}">
        <p14:creationId xmlns:p14="http://schemas.microsoft.com/office/powerpoint/2010/main" val="3417044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广播事件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13" name="图片 12"/>
          <p:cNvPicPr>
            <a:picLocks noChangeAspect="1"/>
          </p:cNvPicPr>
          <p:nvPr/>
        </p:nvPicPr>
        <p:blipFill>
          <a:blip r:embed="rId3">
            <a:clrChange>
              <a:clrFrom>
                <a:srgbClr val="FFFFFF"/>
              </a:clrFrom>
              <a:clrTo>
                <a:srgbClr val="FFFFFF">
                  <a:alpha val="0"/>
                </a:srgbClr>
              </a:clrTo>
            </a:clrChange>
          </a:blip>
          <a:stretch>
            <a:fillRect/>
          </a:stretch>
        </p:blipFill>
        <p:spPr>
          <a:xfrm>
            <a:off x="179512" y="1838489"/>
            <a:ext cx="8784976" cy="2535663"/>
          </a:xfrm>
          <a:prstGeom prst="rect">
            <a:avLst/>
          </a:prstGeom>
        </p:spPr>
      </p:pic>
      <p:sp>
        <p:nvSpPr>
          <p:cNvPr id="14" name="文本框 13"/>
          <p:cNvSpPr txBox="1"/>
          <p:nvPr/>
        </p:nvSpPr>
        <p:spPr>
          <a:xfrm>
            <a:off x="248542" y="1480651"/>
            <a:ext cx="1553630" cy="276999"/>
          </a:xfrm>
          <a:prstGeom prst="rect">
            <a:avLst/>
          </a:prstGeom>
          <a:noFill/>
        </p:spPr>
        <p:txBody>
          <a:bodyPr wrap="none" rtlCol="0">
            <a:spAutoFit/>
          </a:bodyPr>
          <a:lstStyle/>
          <a:p>
            <a:r>
              <a:rPr lang="en-US" altLang="zh-CN" sz="1200" dirty="0" smtClean="0"/>
              <a:t>1</a:t>
            </a:r>
            <a:r>
              <a:rPr lang="zh-CN" altLang="en-US" sz="1200" dirty="0" smtClean="0"/>
              <a:t>、发送</a:t>
            </a:r>
            <a:r>
              <a:rPr lang="en-US" altLang="zh-CN" sz="1200" dirty="0" smtClean="0"/>
              <a:t>/</a:t>
            </a:r>
            <a:r>
              <a:rPr lang="zh-CN" altLang="en-US" sz="1200" dirty="0" smtClean="0"/>
              <a:t>接收广播：</a:t>
            </a:r>
          </a:p>
        </p:txBody>
      </p:sp>
    </p:spTree>
    <p:extLst>
      <p:ext uri="{BB962C8B-B14F-4D97-AF65-F5344CB8AC3E}">
        <p14:creationId xmlns:p14="http://schemas.microsoft.com/office/powerpoint/2010/main" val="2766253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广播事件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4" name="文本框 13"/>
          <p:cNvSpPr txBox="1"/>
          <p:nvPr/>
        </p:nvSpPr>
        <p:spPr>
          <a:xfrm>
            <a:off x="248542" y="1480651"/>
            <a:ext cx="878767" cy="276999"/>
          </a:xfrm>
          <a:prstGeom prst="rect">
            <a:avLst/>
          </a:prstGeom>
          <a:noFill/>
        </p:spPr>
        <p:txBody>
          <a:bodyPr wrap="none" rtlCol="0">
            <a:spAutoFit/>
          </a:bodyPr>
          <a:lstStyle/>
          <a:p>
            <a:r>
              <a:rPr lang="en-US" altLang="zh-CN" sz="1200" dirty="0" smtClean="0"/>
              <a:t>2</a:t>
            </a:r>
            <a:r>
              <a:rPr lang="zh-CN" altLang="en-US" sz="1200" dirty="0" smtClean="0"/>
              <a:t>、注册：</a:t>
            </a: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300080" y="1853377"/>
            <a:ext cx="8540535" cy="2182364"/>
          </a:xfrm>
          <a:prstGeom prst="rect">
            <a:avLst/>
          </a:prstGeom>
        </p:spPr>
      </p:pic>
    </p:spTree>
    <p:extLst>
      <p:ext uri="{BB962C8B-B14F-4D97-AF65-F5344CB8AC3E}">
        <p14:creationId xmlns:p14="http://schemas.microsoft.com/office/powerpoint/2010/main" val="392904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手势</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42646" y="1214888"/>
            <a:ext cx="5985538" cy="3612438"/>
          </a:xfrm>
          <a:prstGeom prst="rect">
            <a:avLst/>
          </a:prstGeom>
        </p:spPr>
      </p:pic>
    </p:spTree>
    <p:extLst>
      <p:ext uri="{BB962C8B-B14F-4D97-AF65-F5344CB8AC3E}">
        <p14:creationId xmlns:p14="http://schemas.microsoft.com/office/powerpoint/2010/main" val="527160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手势</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307127" y="1280618"/>
            <a:ext cx="8538485" cy="2603197"/>
          </a:xfrm>
          <a:prstGeom prst="rect">
            <a:avLst/>
          </a:prstGeom>
        </p:spPr>
      </p:pic>
    </p:spTree>
    <p:extLst>
      <p:ext uri="{BB962C8B-B14F-4D97-AF65-F5344CB8AC3E}">
        <p14:creationId xmlns:p14="http://schemas.microsoft.com/office/powerpoint/2010/main" val="641457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4010822" cy="523220"/>
            <a:chOff x="2195736" y="2854964"/>
            <a:chExt cx="3603132" cy="523220"/>
          </a:xfrm>
        </p:grpSpPr>
        <p:sp>
          <p:nvSpPr>
            <p:cNvPr id="9" name="TextBox 16"/>
            <p:cNvSpPr txBox="1"/>
            <p:nvPr/>
          </p:nvSpPr>
          <p:spPr>
            <a:xfrm>
              <a:off x="2771800" y="2854964"/>
              <a:ext cx="3027068"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传感器技术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3743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04</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1898016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9" name="文本框 2"/>
          <p:cNvSpPr txBox="1">
            <a:spLocks noChangeArrowheads="1"/>
          </p:cNvSpPr>
          <p:nvPr/>
        </p:nvSpPr>
        <p:spPr bwMode="auto">
          <a:xfrm>
            <a:off x="58126" y="1247895"/>
            <a:ext cx="3544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Android</a:t>
            </a:r>
            <a:r>
              <a:rPr lang="zh-CN" altLang="en-US" dirty="0"/>
              <a:t>原生</a:t>
            </a:r>
            <a:r>
              <a:rPr lang="en-US" altLang="zh-CN" dirty="0"/>
              <a:t>GPS</a:t>
            </a:r>
            <a:r>
              <a:rPr lang="zh-CN" altLang="en-US" dirty="0"/>
              <a:t>位置获取方法：</a:t>
            </a:r>
          </a:p>
        </p:txBody>
      </p:sp>
      <p:sp>
        <p:nvSpPr>
          <p:cNvPr id="10" name="文本框 5"/>
          <p:cNvSpPr txBox="1">
            <a:spLocks noChangeArrowheads="1"/>
          </p:cNvSpPr>
          <p:nvPr/>
        </p:nvSpPr>
        <p:spPr bwMode="auto">
          <a:xfrm>
            <a:off x="393089" y="1824886"/>
            <a:ext cx="3179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a:t>
            </a:r>
            <a:r>
              <a:rPr lang="en-US" altLang="zh-CN" dirty="0" err="1"/>
              <a:t>LocationManager</a:t>
            </a:r>
            <a:r>
              <a:rPr lang="zh-CN" altLang="en-US" dirty="0"/>
              <a:t>：</a:t>
            </a:r>
            <a:endParaRPr lang="en-US" altLang="zh-CN" dirty="0"/>
          </a:p>
        </p:txBody>
      </p:sp>
      <p:pic>
        <p:nvPicPr>
          <p:cNvPr id="1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116" y="2370371"/>
            <a:ext cx="84359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658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9" name="文本框 2"/>
          <p:cNvSpPr txBox="1">
            <a:spLocks noChangeArrowheads="1"/>
          </p:cNvSpPr>
          <p:nvPr/>
        </p:nvSpPr>
        <p:spPr bwMode="auto">
          <a:xfrm>
            <a:off x="58126" y="1247895"/>
            <a:ext cx="3544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Android</a:t>
            </a:r>
            <a:r>
              <a:rPr lang="zh-CN" altLang="en-US" dirty="0"/>
              <a:t>原生</a:t>
            </a:r>
            <a:r>
              <a:rPr lang="en-US" altLang="zh-CN" dirty="0"/>
              <a:t>GPS</a:t>
            </a:r>
            <a:r>
              <a:rPr lang="zh-CN" altLang="en-US" dirty="0"/>
              <a:t>位置获取方法：</a:t>
            </a:r>
          </a:p>
        </p:txBody>
      </p:sp>
      <p:sp>
        <p:nvSpPr>
          <p:cNvPr id="13" name="文本框 5"/>
          <p:cNvSpPr txBox="1">
            <a:spLocks noChangeArrowheads="1"/>
          </p:cNvSpPr>
          <p:nvPr/>
        </p:nvSpPr>
        <p:spPr bwMode="auto">
          <a:xfrm>
            <a:off x="393089" y="1942120"/>
            <a:ext cx="2551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实现位置变化监听：</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089" y="2445358"/>
            <a:ext cx="836612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151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TextBox 13"/>
          <p:cNvSpPr txBox="1"/>
          <p:nvPr/>
        </p:nvSpPr>
        <p:spPr>
          <a:xfrm>
            <a:off x="242646" y="108094"/>
            <a:ext cx="2286508" cy="400110"/>
          </a:xfrm>
          <a:prstGeom prst="rect">
            <a:avLst/>
          </a:prstGeom>
          <a:noFill/>
        </p:spPr>
        <p:txBody>
          <a:bodyPr wrap="square" rtlCol="0">
            <a:spAutoFit/>
          </a:bodyPr>
          <a:lstStyle/>
          <a:p>
            <a:pPr lvl="0" algn="ctr"/>
            <a:r>
              <a:rPr lang="en-US" altLang="zh-CN" sz="2000" dirty="0" smtClean="0">
                <a:solidFill>
                  <a:schemeClr val="tx1">
                    <a:lumMod val="65000"/>
                    <a:lumOff val="35000"/>
                  </a:schemeClr>
                </a:solidFill>
                <a:latin typeface="微软雅黑" pitchFamily="34" charset="-122"/>
                <a:ea typeface="微软雅黑" pitchFamily="34" charset="-122"/>
              </a:rPr>
              <a:t>Android</a:t>
            </a:r>
            <a:r>
              <a:rPr lang="zh-CN" altLang="en-US" sz="2000" dirty="0" smtClean="0">
                <a:solidFill>
                  <a:schemeClr val="tx1">
                    <a:lumMod val="65000"/>
                    <a:lumOff val="35000"/>
                  </a:schemeClr>
                </a:solidFill>
                <a:latin typeface="微软雅黑" pitchFamily="34" charset="-122"/>
                <a:ea typeface="微软雅黑" pitchFamily="34" charset="-122"/>
              </a:rPr>
              <a:t>环境搭建</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5053" y="1166118"/>
            <a:ext cx="4608056" cy="31393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smtClean="0"/>
              <a:t>创建系统变量：</a:t>
            </a:r>
            <a:r>
              <a:rPr lang="en-US" altLang="zh-CN" sz="2000" dirty="0" smtClean="0"/>
              <a:t>ANDROID_SDK_HOME</a:t>
            </a:r>
          </a:p>
          <a:p>
            <a:pPr indent="457200">
              <a:lnSpc>
                <a:spcPct val="150000"/>
              </a:lnSpc>
            </a:pPr>
            <a:r>
              <a:rPr lang="en-US" altLang="zh-CN" dirty="0">
                <a:solidFill>
                  <a:schemeClr val="bg2">
                    <a:lumMod val="25000"/>
                  </a:schemeClr>
                </a:solidFill>
              </a:rPr>
              <a:t>D:\Android\android-sdk</a:t>
            </a:r>
          </a:p>
          <a:p>
            <a:pPr marL="285750" indent="-285750">
              <a:lnSpc>
                <a:spcPct val="150000"/>
              </a:lnSpc>
              <a:buFont typeface="Arial" panose="020B0604020202020204" pitchFamily="34" charset="0"/>
              <a:buChar char="•"/>
            </a:pPr>
            <a:r>
              <a:rPr lang="zh-CN" altLang="en-US" sz="2000" dirty="0" smtClean="0"/>
              <a:t>在</a:t>
            </a:r>
            <a:r>
              <a:rPr lang="en-US" altLang="zh-CN" sz="2000" dirty="0" smtClean="0"/>
              <a:t>path</a:t>
            </a:r>
            <a:r>
              <a:rPr lang="zh-CN" altLang="en-US" sz="2000" dirty="0" smtClean="0"/>
              <a:t>中添加：</a:t>
            </a:r>
            <a:endParaRPr lang="en-US" altLang="zh-CN" sz="2000" dirty="0" smtClean="0"/>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tools</a:t>
            </a:r>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tools\</a:t>
            </a:r>
            <a:r>
              <a:rPr lang="en-US" altLang="zh-CN" dirty="0" err="1" smtClean="0">
                <a:solidFill>
                  <a:schemeClr val="bg2">
                    <a:lumMod val="25000"/>
                  </a:schemeClr>
                </a:solidFill>
              </a:rPr>
              <a:t>apkpatch</a:t>
            </a:r>
            <a:endParaRPr lang="en-US" altLang="zh-CN" dirty="0" smtClean="0">
              <a:solidFill>
                <a:schemeClr val="bg2">
                  <a:lumMod val="25000"/>
                </a:schemeClr>
              </a:solidFill>
            </a:endParaRPr>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platform-tools</a:t>
            </a:r>
            <a:endParaRPr lang="en-US" altLang="zh-CN" dirty="0">
              <a:solidFill>
                <a:schemeClr val="bg2">
                  <a:lumMod val="25000"/>
                </a:schemeClr>
              </a:solidFill>
            </a:endParaRPr>
          </a:p>
          <a:p>
            <a:pPr marL="342900" indent="-342900">
              <a:lnSpc>
                <a:spcPct val="150000"/>
              </a:lnSpc>
              <a:buFont typeface="Arial" panose="020B0604020202020204" pitchFamily="34" charset="0"/>
              <a:buChar char="•"/>
            </a:pPr>
            <a:r>
              <a:rPr lang="en-US" altLang="zh-CN" sz="2000" dirty="0" smtClean="0"/>
              <a:t>CMD</a:t>
            </a:r>
            <a:r>
              <a:rPr lang="zh-CN" altLang="en-US" sz="2000" dirty="0" smtClean="0"/>
              <a:t>中运行：</a:t>
            </a:r>
            <a:r>
              <a:rPr lang="en-US" altLang="zh-CN" sz="2000" dirty="0" err="1" smtClean="0"/>
              <a:t>adb</a:t>
            </a:r>
            <a:r>
              <a:rPr lang="en-US" altLang="zh-CN" sz="2000" dirty="0" smtClean="0"/>
              <a:t> devices</a:t>
            </a:r>
          </a:p>
        </p:txBody>
      </p:sp>
    </p:spTree>
    <p:extLst>
      <p:ext uri="{BB962C8B-B14F-4D97-AF65-F5344CB8AC3E}">
        <p14:creationId xmlns:p14="http://schemas.microsoft.com/office/powerpoint/2010/main" val="2620466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2" name="文本框 5"/>
          <p:cNvSpPr txBox="1">
            <a:spLocks noChangeArrowheads="1"/>
          </p:cNvSpPr>
          <p:nvPr/>
        </p:nvSpPr>
        <p:spPr bwMode="auto">
          <a:xfrm>
            <a:off x="404813" y="1886793"/>
            <a:ext cx="2397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声明</a:t>
            </a:r>
            <a:r>
              <a:rPr lang="en-US" altLang="zh-CN" dirty="0"/>
              <a:t>Service</a:t>
            </a:r>
            <a:r>
              <a:rPr lang="zh-CN" altLang="en-US" dirty="0"/>
              <a:t>组件：</a:t>
            </a:r>
            <a:endParaRPr lang="en-US" altLang="zh-CN" dirty="0"/>
          </a:p>
        </p:txBody>
      </p:sp>
      <p:pic>
        <p:nvPicPr>
          <p:cNvPr id="1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290018"/>
            <a:ext cx="7953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8"/>
          <p:cNvSpPr txBox="1">
            <a:spLocks noChangeArrowheads="1"/>
          </p:cNvSpPr>
          <p:nvPr/>
        </p:nvSpPr>
        <p:spPr bwMode="auto">
          <a:xfrm>
            <a:off x="404813" y="3466355"/>
            <a:ext cx="2025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a:t>设置高德</a:t>
            </a:r>
            <a:r>
              <a:rPr lang="en-US" altLang="zh-CN"/>
              <a:t>Key</a:t>
            </a:r>
            <a:r>
              <a:rPr lang="zh-CN" altLang="en-US"/>
              <a:t>：</a:t>
            </a:r>
            <a:endParaRPr lang="en-US" altLang="zh-CN"/>
          </a:p>
        </p:txBody>
      </p:sp>
      <p:pic>
        <p:nvPicPr>
          <p:cNvPr id="1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813" y="3898155"/>
            <a:ext cx="79724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8279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8" name="文本框 5"/>
          <p:cNvSpPr txBox="1">
            <a:spLocks noChangeArrowheads="1"/>
          </p:cNvSpPr>
          <p:nvPr/>
        </p:nvSpPr>
        <p:spPr bwMode="auto">
          <a:xfrm>
            <a:off x="69850" y="1549487"/>
            <a:ext cx="1628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声明权限：</a:t>
            </a:r>
            <a:endParaRPr lang="en-US" altLang="zh-CN" dirty="0"/>
          </a:p>
        </p:txBody>
      </p:sp>
      <p:pic>
        <p:nvPicPr>
          <p:cNvPr id="19"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411" y="1879312"/>
            <a:ext cx="5052773" cy="291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35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3" name="文本框 5"/>
          <p:cNvSpPr txBox="1">
            <a:spLocks noChangeArrowheads="1"/>
          </p:cNvSpPr>
          <p:nvPr/>
        </p:nvSpPr>
        <p:spPr bwMode="auto">
          <a:xfrm>
            <a:off x="318047" y="1616195"/>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初始化定位：</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603" y="1968042"/>
            <a:ext cx="5070249" cy="276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050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3" name="文本框 5"/>
          <p:cNvSpPr txBox="1">
            <a:spLocks noChangeArrowheads="1"/>
          </p:cNvSpPr>
          <p:nvPr/>
        </p:nvSpPr>
        <p:spPr bwMode="auto">
          <a:xfrm>
            <a:off x="142371" y="1504283"/>
            <a:ext cx="1627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启动定位：</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371" y="1810541"/>
            <a:ext cx="80486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0"/>
          <p:cNvSpPr txBox="1">
            <a:spLocks noChangeArrowheads="1"/>
          </p:cNvSpPr>
          <p:nvPr/>
        </p:nvSpPr>
        <p:spPr bwMode="auto">
          <a:xfrm>
            <a:off x="142371" y="2835937"/>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实现位置监听：</a:t>
            </a:r>
            <a:endParaRPr lang="en-US" altLang="zh-CN" dirty="0"/>
          </a:p>
        </p:txBody>
      </p:sp>
      <p:pic>
        <p:nvPicPr>
          <p:cNvPr id="19"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608" y="3202771"/>
            <a:ext cx="7999413"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54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3" name="文本框 5"/>
          <p:cNvSpPr txBox="1">
            <a:spLocks noChangeArrowheads="1"/>
          </p:cNvSpPr>
          <p:nvPr/>
        </p:nvSpPr>
        <p:spPr bwMode="auto">
          <a:xfrm>
            <a:off x="49821" y="1122218"/>
            <a:ext cx="3101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解析</a:t>
            </a:r>
            <a:r>
              <a:rPr lang="en-US" altLang="zh-CN" dirty="0" err="1"/>
              <a:t>AMapLocation</a:t>
            </a:r>
            <a:r>
              <a:rPr lang="zh-CN" altLang="en-US" dirty="0"/>
              <a:t>对象：</a:t>
            </a:r>
            <a:endParaRPr lang="en-US" altLang="zh-CN" dirty="0"/>
          </a:p>
        </p:txBody>
      </p:sp>
      <p:pic>
        <p:nvPicPr>
          <p:cNvPr id="1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30436"/>
            <a:ext cx="5661491" cy="320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48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加速器数据的获取</a:t>
            </a:r>
          </a:p>
        </p:txBody>
      </p:sp>
      <p:sp>
        <p:nvSpPr>
          <p:cNvPr id="9" name="文本框 5"/>
          <p:cNvSpPr txBox="1">
            <a:spLocks noChangeArrowheads="1"/>
          </p:cNvSpPr>
          <p:nvPr/>
        </p:nvSpPr>
        <p:spPr bwMode="auto">
          <a:xfrm>
            <a:off x="30163" y="1132415"/>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初始化传感器：</a:t>
            </a:r>
            <a:endParaRPr lang="en-US" altLang="zh-CN" dirty="0"/>
          </a:p>
        </p:txBody>
      </p:sp>
      <p:pic>
        <p:nvPicPr>
          <p:cNvPr id="10"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650" y="1908626"/>
            <a:ext cx="8724306"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0"/>
            <a:ext cx="21431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176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加速器数据的获取</a:t>
            </a:r>
          </a:p>
        </p:txBody>
      </p:sp>
      <p:sp>
        <p:nvSpPr>
          <p:cNvPr id="13" name="文本框 5"/>
          <p:cNvSpPr txBox="1">
            <a:spLocks noChangeArrowheads="1"/>
          </p:cNvSpPr>
          <p:nvPr/>
        </p:nvSpPr>
        <p:spPr bwMode="auto">
          <a:xfrm>
            <a:off x="27185" y="1139900"/>
            <a:ext cx="232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实现数据的获取：</a:t>
            </a:r>
            <a:endParaRPr lang="en-US" altLang="zh-CN" dirty="0"/>
          </a:p>
        </p:txBody>
      </p:sp>
      <p:pic>
        <p:nvPicPr>
          <p:cNvPr id="14"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3267" y="227087"/>
            <a:ext cx="21431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72" y="1779662"/>
            <a:ext cx="671353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661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2354828" cy="523220"/>
          </a:xfrm>
        </p:grpSpPr>
        <p:sp>
          <p:nvSpPr>
            <p:cNvPr id="9" name="TextBox 16"/>
            <p:cNvSpPr txBox="1"/>
            <p:nvPr/>
          </p:nvSpPr>
          <p:spPr>
            <a:xfrm>
              <a:off x="2771800" y="2854964"/>
              <a:ext cx="1778764"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流媒体技术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5286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05</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907096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流媒体技术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什么是流媒体</a:t>
            </a:r>
            <a:endParaRPr lang="zh-CN" altLang="en-US" sz="1600" dirty="0">
              <a:solidFill>
                <a:schemeClr val="tx1">
                  <a:lumMod val="65000"/>
                  <a:lumOff val="35000"/>
                </a:schemeClr>
              </a:solidFill>
            </a:endParaRPr>
          </a:p>
        </p:txBody>
      </p:sp>
      <p:sp>
        <p:nvSpPr>
          <p:cNvPr id="2" name="矩形 1"/>
          <p:cNvSpPr/>
          <p:nvPr/>
        </p:nvSpPr>
        <p:spPr>
          <a:xfrm>
            <a:off x="242646" y="1563638"/>
            <a:ext cx="8393746" cy="2308324"/>
          </a:xfrm>
          <a:prstGeom prst="rect">
            <a:avLst/>
          </a:prstGeom>
        </p:spPr>
        <p:txBody>
          <a:bodyPr wrap="square">
            <a:spAutoFit/>
          </a:bodyPr>
          <a:lstStyle/>
          <a:p>
            <a:r>
              <a:rPr lang="zh-CN" altLang="en-US" dirty="0">
                <a:latin typeface="Arial" panose="020B0604020202020204" pitchFamily="34" charset="0"/>
              </a:rPr>
              <a:t>流媒体是指采用流式传输的方式在</a:t>
            </a:r>
            <a:r>
              <a:rPr lang="en-US" altLang="zh-CN" dirty="0">
                <a:latin typeface="Arial" panose="020B0604020202020204" pitchFamily="34" charset="0"/>
              </a:rPr>
              <a:t>Internet</a:t>
            </a:r>
            <a:r>
              <a:rPr lang="zh-CN" altLang="en-US" dirty="0">
                <a:latin typeface="Arial" panose="020B0604020202020204" pitchFamily="34" charset="0"/>
              </a:rPr>
              <a:t>播放的媒体格式。流媒体又叫流式媒体，是边传边播（边传边播是指媒体提供商在网络上传输媒体的“同时”，用户一边不断地接收并观看或收听被传输的媒体。）的媒体，是多媒体的一种，它是指商家用一个视频传送服务器把节目当成数据包发出，传送到网络上。“流”媒体的“流”指的是这种媒体的传输方式（流的方式），而并不是指媒体本身。用户通过解压设备对这些数据进行解压后，节目就会像发送前那样显示出来。流媒体（</a:t>
            </a:r>
            <a:r>
              <a:rPr lang="en-US" altLang="zh-CN" dirty="0">
                <a:latin typeface="Arial" panose="020B0604020202020204" pitchFamily="34" charset="0"/>
              </a:rPr>
              <a:t>Streaming Media</a:t>
            </a:r>
            <a:r>
              <a:rPr lang="zh-CN" altLang="en-US" dirty="0">
                <a:latin typeface="Arial" panose="020B0604020202020204" pitchFamily="34" charset="0"/>
              </a:rPr>
              <a:t>）的出现极大地方便了人们的工作和生活。流媒体在远程教育、视频点播、网络电台、网络视频等方面有着广泛的应用。</a:t>
            </a:r>
            <a:endParaRPr lang="zh-CN" altLang="en-US" dirty="0"/>
          </a:p>
        </p:txBody>
      </p:sp>
    </p:spTree>
    <p:extLst>
      <p:ext uri="{BB962C8B-B14F-4D97-AF65-F5344CB8AC3E}">
        <p14:creationId xmlns:p14="http://schemas.microsoft.com/office/powerpoint/2010/main" val="1760070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0" y="2311826"/>
            <a:ext cx="4366127" cy="523220"/>
            <a:chOff x="2195736" y="2854964"/>
            <a:chExt cx="2677402" cy="523220"/>
          </a:xfrm>
        </p:grpSpPr>
        <p:sp>
          <p:nvSpPr>
            <p:cNvPr id="9" name="TextBox 16"/>
            <p:cNvSpPr txBox="1"/>
            <p:nvPr/>
          </p:nvSpPr>
          <p:spPr>
            <a:xfrm>
              <a:off x="2771800" y="2854964"/>
              <a:ext cx="2101338"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网络交互技术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06</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475793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6" name="圆角矩形 55">
            <a:hlinkClick r:id="rId2" action="ppaction://hlinksldjump"/>
          </p:cNvPr>
          <p:cNvSpPr/>
          <p:nvPr/>
        </p:nvSpPr>
        <p:spPr>
          <a:xfrm>
            <a:off x="768151" y="1037208"/>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8" name="TextBox 13"/>
          <p:cNvSpPr txBox="1"/>
          <p:nvPr/>
        </p:nvSpPr>
        <p:spPr>
          <a:xfrm>
            <a:off x="242646" y="108094"/>
            <a:ext cx="2286508" cy="400110"/>
          </a:xfrm>
          <a:prstGeom prst="rect">
            <a:avLst/>
          </a:prstGeom>
          <a:noFill/>
        </p:spPr>
        <p:txBody>
          <a:bodyPr wrap="square" rtlCol="0">
            <a:spAutoFit/>
          </a:bodyPr>
          <a:lstStyle/>
          <a:p>
            <a:pPr lvl="0" algn="ctr"/>
            <a:r>
              <a:rPr lang="zh-CN" altLang="en-US" sz="2000" dirty="0" smtClean="0">
                <a:solidFill>
                  <a:schemeClr val="tx1">
                    <a:lumMod val="65000"/>
                    <a:lumOff val="35000"/>
                  </a:schemeClr>
                </a:solidFill>
                <a:latin typeface="微软雅黑" pitchFamily="34" charset="-122"/>
                <a:ea typeface="微软雅黑" pitchFamily="34" charset="-122"/>
              </a:rPr>
              <a:t>目录：</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9" name="TextBox 1">
            <a:hlinkClick r:id="rId2" action="ppaction://hlinksldjump"/>
          </p:cNvPr>
          <p:cNvSpPr txBox="1"/>
          <p:nvPr/>
        </p:nvSpPr>
        <p:spPr>
          <a:xfrm>
            <a:off x="960976" y="1050687"/>
            <a:ext cx="2800703"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01 Android</a:t>
            </a:r>
            <a:r>
              <a:rPr lang="zh-CN" altLang="en-US" dirty="0" smtClean="0">
                <a:solidFill>
                  <a:schemeClr val="tx1">
                    <a:lumMod val="65000"/>
                    <a:lumOff val="35000"/>
                  </a:schemeClr>
                </a:solidFill>
                <a:latin typeface="微软雅黑" pitchFamily="34" charset="-122"/>
                <a:ea typeface="微软雅黑" pitchFamily="34" charset="-122"/>
              </a:rPr>
              <a:t>开发框架介绍</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0" name="文本框 59"/>
          <p:cNvSpPr txBox="1"/>
          <p:nvPr/>
        </p:nvSpPr>
        <p:spPr>
          <a:xfrm>
            <a:off x="1259269" y="1433873"/>
            <a:ext cx="2692468" cy="461665"/>
          </a:xfrm>
          <a:prstGeom prst="rect">
            <a:avLst/>
          </a:prstGeom>
          <a:noFill/>
        </p:spPr>
        <p:txBody>
          <a:bodyPr wrap="none">
            <a:spAutoFit/>
          </a:bodyPr>
          <a:lstStyle/>
          <a:p>
            <a:pPr eaLnBrk="1" hangingPunct="1">
              <a:buFont typeface="Arial" panose="020B0604020202020204" pitchFamily="34" charset="0"/>
              <a:buNone/>
              <a:defRPr/>
            </a:pPr>
            <a:r>
              <a:rPr lang="en-US" altLang="zh-CN" sz="1200" dirty="0" err="1">
                <a:solidFill>
                  <a:schemeClr val="bg1">
                    <a:lumMod val="50000"/>
                  </a:schemeClr>
                </a:solidFill>
              </a:rPr>
              <a:t>AndBase</a:t>
            </a:r>
            <a:r>
              <a:rPr lang="zh-CN" altLang="en-US" sz="1200" dirty="0">
                <a:solidFill>
                  <a:schemeClr val="bg1">
                    <a:lumMod val="50000"/>
                  </a:schemeClr>
                </a:solidFill>
              </a:rPr>
              <a:t>、</a:t>
            </a:r>
            <a:r>
              <a:rPr lang="en-US" altLang="zh-CN" sz="1200" dirty="0" err="1">
                <a:solidFill>
                  <a:schemeClr val="bg1">
                    <a:lumMod val="50000"/>
                  </a:schemeClr>
                </a:solidFill>
              </a:rPr>
              <a:t>XUtil</a:t>
            </a:r>
            <a:r>
              <a:rPr lang="zh-CN" altLang="en-US" sz="1200" dirty="0">
                <a:solidFill>
                  <a:schemeClr val="bg1">
                    <a:lumMod val="50000"/>
                  </a:schemeClr>
                </a:solidFill>
              </a:rPr>
              <a:t>、</a:t>
            </a:r>
            <a:r>
              <a:rPr lang="en-US" altLang="zh-CN" sz="1200" dirty="0" err="1">
                <a:solidFill>
                  <a:schemeClr val="bg1">
                    <a:lumMod val="50000"/>
                  </a:schemeClr>
                </a:solidFill>
              </a:rPr>
              <a:t>ThinkAndroid</a:t>
            </a:r>
            <a:r>
              <a:rPr lang="zh-CN" altLang="en-US" sz="1200" dirty="0">
                <a:solidFill>
                  <a:schemeClr val="bg1">
                    <a:lumMod val="50000"/>
                  </a:schemeClr>
                </a:solidFill>
              </a:rPr>
              <a:t>、</a:t>
            </a:r>
            <a:r>
              <a:rPr lang="en-US" altLang="zh-CN" sz="1200" dirty="0" err="1" smtClean="0">
                <a:solidFill>
                  <a:schemeClr val="bg1">
                    <a:lumMod val="50000"/>
                  </a:schemeClr>
                </a:solidFill>
              </a:rPr>
              <a:t>Afinal</a:t>
            </a:r>
            <a:endParaRPr lang="en-US" altLang="zh-CN" sz="1200" dirty="0" smtClean="0">
              <a:solidFill>
                <a:schemeClr val="bg1">
                  <a:lumMod val="50000"/>
                </a:schemeClr>
              </a:solidFill>
            </a:endParaRPr>
          </a:p>
          <a:p>
            <a:pPr eaLnBrk="1" hangingPunct="1">
              <a:buFont typeface="Arial" panose="020B0604020202020204" pitchFamily="34" charset="0"/>
              <a:buNone/>
              <a:defRPr/>
            </a:pPr>
            <a:r>
              <a:rPr lang="en-US" altLang="zh-CN" sz="1200" dirty="0" err="1" smtClean="0">
                <a:solidFill>
                  <a:schemeClr val="bg1">
                    <a:lumMod val="50000"/>
                  </a:schemeClr>
                </a:solidFill>
              </a:rPr>
              <a:t>LoonAndroid</a:t>
            </a:r>
            <a:r>
              <a:rPr lang="zh-CN" altLang="en-US" sz="1200" dirty="0">
                <a:solidFill>
                  <a:schemeClr val="bg1">
                    <a:lumMod val="50000"/>
                  </a:schemeClr>
                </a:solidFill>
              </a:rPr>
              <a:t>、</a:t>
            </a:r>
            <a:r>
              <a:rPr lang="en-US" altLang="zh-CN" sz="1200" dirty="0">
                <a:solidFill>
                  <a:schemeClr val="bg1">
                    <a:lumMod val="50000"/>
                  </a:schemeClr>
                </a:solidFill>
              </a:rPr>
              <a:t>volley</a:t>
            </a:r>
            <a:r>
              <a:rPr lang="zh-CN" altLang="en-US" sz="1200" dirty="0">
                <a:solidFill>
                  <a:schemeClr val="bg1">
                    <a:lumMod val="50000"/>
                  </a:schemeClr>
                </a:solidFill>
              </a:rPr>
              <a:t>、</a:t>
            </a:r>
            <a:r>
              <a:rPr lang="en-US" altLang="zh-CN" sz="1200" dirty="0" err="1">
                <a:solidFill>
                  <a:schemeClr val="bg1">
                    <a:lumMod val="50000"/>
                  </a:schemeClr>
                </a:solidFill>
              </a:rPr>
              <a:t>Afinal</a:t>
            </a:r>
            <a:endParaRPr lang="zh-CN" altLang="en-US" sz="1200" dirty="0">
              <a:solidFill>
                <a:schemeClr val="bg1">
                  <a:lumMod val="50000"/>
                </a:schemeClr>
              </a:solidFill>
            </a:endParaRPr>
          </a:p>
        </p:txBody>
      </p:sp>
      <p:sp>
        <p:nvSpPr>
          <p:cNvPr id="61" name="圆角矩形 60"/>
          <p:cNvSpPr/>
          <p:nvPr/>
        </p:nvSpPr>
        <p:spPr>
          <a:xfrm>
            <a:off x="765383" y="1948249"/>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TextBox 1"/>
          <p:cNvSpPr txBox="1"/>
          <p:nvPr/>
        </p:nvSpPr>
        <p:spPr>
          <a:xfrm>
            <a:off x="958208" y="1961728"/>
            <a:ext cx="260039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02 </a:t>
            </a:r>
            <a:r>
              <a:rPr lang="zh-CN" altLang="en-US" dirty="0" smtClean="0">
                <a:solidFill>
                  <a:schemeClr val="tx1">
                    <a:lumMod val="65000"/>
                    <a:lumOff val="35000"/>
                  </a:schemeClr>
                </a:solidFill>
                <a:latin typeface="微软雅黑" pitchFamily="34" charset="-122"/>
                <a:ea typeface="微软雅黑" pitchFamily="34" charset="-122"/>
              </a:rPr>
              <a:t>四大组件、五大布局</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3" name="文本框 62"/>
          <p:cNvSpPr txBox="1"/>
          <p:nvPr/>
        </p:nvSpPr>
        <p:spPr>
          <a:xfrm>
            <a:off x="1256501" y="2331060"/>
            <a:ext cx="2958310" cy="830997"/>
          </a:xfrm>
          <a:prstGeom prst="rect">
            <a:avLst/>
          </a:prstGeom>
          <a:noFill/>
        </p:spPr>
        <p:txBody>
          <a:bodyPr wrap="none">
            <a:spAutoFit/>
          </a:bodyPr>
          <a:lstStyle/>
          <a:p>
            <a:pPr>
              <a:defRPr/>
            </a:pPr>
            <a:r>
              <a:rPr lang="en-US" altLang="zh-CN" sz="1200" dirty="0">
                <a:solidFill>
                  <a:schemeClr val="bg1">
                    <a:lumMod val="50000"/>
                  </a:schemeClr>
                </a:solidFill>
              </a:rPr>
              <a:t>Activity</a:t>
            </a:r>
            <a:r>
              <a:rPr lang="zh-CN" altLang="en-US" sz="1200" dirty="0">
                <a:solidFill>
                  <a:schemeClr val="bg1">
                    <a:lumMod val="50000"/>
                  </a:schemeClr>
                </a:solidFill>
              </a:rPr>
              <a:t>、</a:t>
            </a:r>
            <a:r>
              <a:rPr lang="en-US" altLang="zh-CN" sz="1200" dirty="0" err="1">
                <a:solidFill>
                  <a:schemeClr val="bg1">
                    <a:lumMod val="50000"/>
                  </a:schemeClr>
                </a:solidFill>
              </a:rPr>
              <a:t>BroadCast</a:t>
            </a:r>
            <a:r>
              <a:rPr lang="en-US" altLang="zh-CN" sz="1200" dirty="0">
                <a:solidFill>
                  <a:schemeClr val="bg1">
                    <a:lumMod val="50000"/>
                  </a:schemeClr>
                </a:solidFill>
              </a:rPr>
              <a:t> Receiver</a:t>
            </a:r>
            <a:r>
              <a:rPr lang="zh-CN" altLang="en-US" sz="1200" dirty="0">
                <a:solidFill>
                  <a:schemeClr val="bg1">
                    <a:lumMod val="50000"/>
                  </a:schemeClr>
                </a:solidFill>
              </a:rPr>
              <a:t>、</a:t>
            </a:r>
            <a:r>
              <a:rPr lang="en-US" altLang="zh-CN" sz="1200" dirty="0" smtClean="0">
                <a:solidFill>
                  <a:schemeClr val="bg1">
                    <a:lumMod val="50000"/>
                  </a:schemeClr>
                </a:solidFill>
              </a:rPr>
              <a:t>Service</a:t>
            </a:r>
            <a:endParaRPr lang="en-US" altLang="zh-CN" sz="1200" dirty="0">
              <a:solidFill>
                <a:schemeClr val="bg1">
                  <a:lumMod val="50000"/>
                </a:schemeClr>
              </a:solidFill>
            </a:endParaRPr>
          </a:p>
          <a:p>
            <a:pPr>
              <a:defRPr/>
            </a:pPr>
            <a:r>
              <a:rPr lang="en-US" altLang="zh-CN" sz="1200" dirty="0">
                <a:solidFill>
                  <a:schemeClr val="bg1">
                    <a:lumMod val="50000"/>
                  </a:schemeClr>
                </a:solidFill>
              </a:rPr>
              <a:t>Content </a:t>
            </a:r>
            <a:r>
              <a:rPr lang="en-US" altLang="zh-CN" sz="1200" dirty="0" smtClean="0">
                <a:solidFill>
                  <a:schemeClr val="bg1">
                    <a:lumMod val="50000"/>
                  </a:schemeClr>
                </a:solidFill>
              </a:rPr>
              <a:t>Provider</a:t>
            </a:r>
            <a:r>
              <a:rPr lang="zh-CN" altLang="en-US" sz="1200" dirty="0" smtClean="0">
                <a:solidFill>
                  <a:schemeClr val="bg1">
                    <a:lumMod val="50000"/>
                  </a:schemeClr>
                </a:solidFill>
              </a:rPr>
              <a:t>、</a:t>
            </a:r>
            <a:r>
              <a:rPr lang="en-US" altLang="zh-CN" sz="1200" dirty="0" err="1" smtClean="0">
                <a:solidFill>
                  <a:schemeClr val="bg1">
                    <a:lumMod val="50000"/>
                  </a:schemeClr>
                </a:solidFill>
              </a:rPr>
              <a:t>LinearLayout</a:t>
            </a:r>
            <a:endParaRPr lang="en-US" altLang="zh-CN" sz="1200" dirty="0" smtClean="0">
              <a:solidFill>
                <a:schemeClr val="bg1">
                  <a:lumMod val="50000"/>
                </a:schemeClr>
              </a:solidFill>
            </a:endParaRPr>
          </a:p>
          <a:p>
            <a:pPr>
              <a:defRPr/>
            </a:pPr>
            <a:r>
              <a:rPr lang="en-US" altLang="zh-CN" sz="1200" dirty="0" err="1" smtClean="0">
                <a:solidFill>
                  <a:schemeClr val="bg1">
                    <a:lumMod val="50000"/>
                  </a:schemeClr>
                </a:solidFill>
              </a:rPr>
              <a:t>RelativeLayout</a:t>
            </a:r>
            <a:r>
              <a:rPr lang="zh-CN" altLang="en-US" sz="1200" dirty="0">
                <a:solidFill>
                  <a:schemeClr val="bg1">
                    <a:lumMod val="50000"/>
                  </a:schemeClr>
                </a:solidFill>
              </a:rPr>
              <a:t>、</a:t>
            </a:r>
            <a:r>
              <a:rPr lang="en-US" altLang="zh-CN" sz="1200" dirty="0" err="1">
                <a:solidFill>
                  <a:schemeClr val="bg1">
                    <a:lumMod val="50000"/>
                  </a:schemeClr>
                </a:solidFill>
              </a:rPr>
              <a:t>FrameLayout</a:t>
            </a:r>
            <a:r>
              <a:rPr lang="zh-CN" altLang="en-US" sz="1200" dirty="0" smtClean="0">
                <a:solidFill>
                  <a:schemeClr val="bg1">
                    <a:lumMod val="50000"/>
                  </a:schemeClr>
                </a:solidFill>
              </a:rPr>
              <a:t>、</a:t>
            </a:r>
            <a:r>
              <a:rPr lang="en-US" altLang="zh-CN" sz="1200" dirty="0" err="1" smtClean="0">
                <a:solidFill>
                  <a:schemeClr val="bg1">
                    <a:lumMod val="50000"/>
                  </a:schemeClr>
                </a:solidFill>
              </a:rPr>
              <a:t>TableLayout</a:t>
            </a:r>
            <a:endParaRPr lang="en-US" altLang="zh-CN" sz="1200" dirty="0" smtClean="0">
              <a:solidFill>
                <a:schemeClr val="bg1">
                  <a:lumMod val="50000"/>
                </a:schemeClr>
              </a:solidFill>
            </a:endParaRPr>
          </a:p>
          <a:p>
            <a:pPr>
              <a:defRPr/>
            </a:pPr>
            <a:r>
              <a:rPr lang="en-US" altLang="zh-CN" sz="1200" dirty="0" err="1" smtClean="0">
                <a:solidFill>
                  <a:schemeClr val="bg1">
                    <a:lumMod val="50000"/>
                  </a:schemeClr>
                </a:solidFill>
              </a:rPr>
              <a:t>AbsoluteLayout</a:t>
            </a:r>
            <a:endParaRPr lang="en-US" altLang="zh-CN" sz="1200" dirty="0">
              <a:solidFill>
                <a:schemeClr val="bg1">
                  <a:lumMod val="50000"/>
                </a:schemeClr>
              </a:solidFill>
            </a:endParaRPr>
          </a:p>
        </p:txBody>
      </p:sp>
      <p:sp>
        <p:nvSpPr>
          <p:cNvPr id="64" name="圆角矩形 63"/>
          <p:cNvSpPr/>
          <p:nvPr/>
        </p:nvSpPr>
        <p:spPr>
          <a:xfrm>
            <a:off x="765383" y="3238802"/>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5" name="TextBox 1"/>
          <p:cNvSpPr txBox="1"/>
          <p:nvPr/>
        </p:nvSpPr>
        <p:spPr>
          <a:xfrm>
            <a:off x="958208" y="3252281"/>
            <a:ext cx="2339038"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03 Android</a:t>
            </a:r>
            <a:r>
              <a:rPr lang="zh-CN" altLang="en-US" dirty="0" smtClean="0">
                <a:solidFill>
                  <a:schemeClr val="tx1">
                    <a:lumMod val="65000"/>
                    <a:lumOff val="35000"/>
                  </a:schemeClr>
                </a:solidFill>
                <a:latin typeface="微软雅黑" pitchFamily="34" charset="-122"/>
                <a:ea typeface="微软雅黑" pitchFamily="34" charset="-122"/>
              </a:rPr>
              <a:t>图形界面</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6" name="文本框 65"/>
          <p:cNvSpPr txBox="1"/>
          <p:nvPr/>
        </p:nvSpPr>
        <p:spPr>
          <a:xfrm>
            <a:off x="1259269" y="3642122"/>
            <a:ext cx="1415772"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点击、广播、手势</a:t>
            </a:r>
            <a:endParaRPr lang="zh-CN" altLang="en-US" sz="1200" dirty="0">
              <a:solidFill>
                <a:schemeClr val="bg1">
                  <a:lumMod val="50000"/>
                </a:schemeClr>
              </a:solidFill>
            </a:endParaRPr>
          </a:p>
        </p:txBody>
      </p:sp>
      <p:sp>
        <p:nvSpPr>
          <p:cNvPr id="67" name="圆角矩形 66"/>
          <p:cNvSpPr/>
          <p:nvPr/>
        </p:nvSpPr>
        <p:spPr>
          <a:xfrm>
            <a:off x="765383" y="4065582"/>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8" name="TextBox 1"/>
          <p:cNvSpPr txBox="1"/>
          <p:nvPr/>
        </p:nvSpPr>
        <p:spPr>
          <a:xfrm>
            <a:off x="958208" y="4079061"/>
            <a:ext cx="2569871"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04 Android</a:t>
            </a:r>
            <a:r>
              <a:rPr lang="zh-CN" altLang="en-US" dirty="0" smtClean="0">
                <a:solidFill>
                  <a:schemeClr val="tx1">
                    <a:lumMod val="65000"/>
                    <a:lumOff val="35000"/>
                  </a:schemeClr>
                </a:solidFill>
                <a:latin typeface="微软雅黑" pitchFamily="34" charset="-122"/>
                <a:ea typeface="微软雅黑" pitchFamily="34" charset="-122"/>
              </a:rPr>
              <a:t>传感器技术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9" name="文本框 68"/>
          <p:cNvSpPr txBox="1"/>
          <p:nvPr/>
        </p:nvSpPr>
        <p:spPr>
          <a:xfrm>
            <a:off x="1256501" y="4468425"/>
            <a:ext cx="1018227" cy="276999"/>
          </a:xfrm>
          <a:prstGeom prst="rect">
            <a:avLst/>
          </a:prstGeom>
          <a:noFill/>
        </p:spPr>
        <p:txBody>
          <a:bodyPr wrap="none">
            <a:spAutoFit/>
          </a:bodyPr>
          <a:lstStyle/>
          <a:p>
            <a:pPr eaLnBrk="1" hangingPunct="1">
              <a:buFont typeface="Arial" panose="020B0604020202020204" pitchFamily="34" charset="0"/>
              <a:buNone/>
              <a:defRPr/>
            </a:pPr>
            <a:r>
              <a:rPr lang="en-US" altLang="zh-CN" sz="1200" dirty="0" smtClean="0">
                <a:solidFill>
                  <a:schemeClr val="bg1">
                    <a:lumMod val="50000"/>
                  </a:schemeClr>
                </a:solidFill>
              </a:rPr>
              <a:t>LBS</a:t>
            </a:r>
            <a:r>
              <a:rPr lang="zh-CN" altLang="en-US" sz="1200" dirty="0" smtClean="0">
                <a:solidFill>
                  <a:schemeClr val="bg1">
                    <a:lumMod val="50000"/>
                  </a:schemeClr>
                </a:solidFill>
              </a:rPr>
              <a:t>、加速仪</a:t>
            </a:r>
            <a:endParaRPr lang="zh-CN" altLang="en-US" sz="1200" dirty="0">
              <a:solidFill>
                <a:schemeClr val="bg1">
                  <a:lumMod val="50000"/>
                </a:schemeClr>
              </a:solidFill>
            </a:endParaRPr>
          </a:p>
        </p:txBody>
      </p:sp>
      <p:sp>
        <p:nvSpPr>
          <p:cNvPr id="70" name="圆角矩形 69"/>
          <p:cNvSpPr/>
          <p:nvPr/>
        </p:nvSpPr>
        <p:spPr>
          <a:xfrm>
            <a:off x="4862261" y="1028134"/>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1" name="TextBox 1"/>
          <p:cNvSpPr txBox="1"/>
          <p:nvPr/>
        </p:nvSpPr>
        <p:spPr>
          <a:xfrm>
            <a:off x="5055086" y="1041613"/>
            <a:ext cx="167706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05 </a:t>
            </a:r>
            <a:r>
              <a:rPr lang="zh-CN" altLang="en-US" dirty="0" smtClean="0">
                <a:solidFill>
                  <a:schemeClr val="tx1">
                    <a:lumMod val="65000"/>
                    <a:lumOff val="35000"/>
                  </a:schemeClr>
                </a:solidFill>
                <a:latin typeface="微软雅黑" pitchFamily="34" charset="-122"/>
                <a:ea typeface="微软雅黑" pitchFamily="34" charset="-122"/>
              </a:rPr>
              <a:t>流媒体技术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2" name="文本框 71"/>
          <p:cNvSpPr txBox="1"/>
          <p:nvPr/>
        </p:nvSpPr>
        <p:spPr>
          <a:xfrm>
            <a:off x="5353379" y="1431726"/>
            <a:ext cx="2196499"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使用</a:t>
            </a:r>
            <a:r>
              <a:rPr lang="en-US" altLang="zh-CN" sz="1200" dirty="0" err="1" smtClean="0">
                <a:solidFill>
                  <a:schemeClr val="bg1">
                    <a:lumMod val="50000"/>
                  </a:schemeClr>
                </a:solidFill>
              </a:rPr>
              <a:t>MediaPlayer</a:t>
            </a:r>
            <a:r>
              <a:rPr lang="zh-CN" altLang="en-US" sz="1200" dirty="0" smtClean="0">
                <a:solidFill>
                  <a:schemeClr val="bg1">
                    <a:lumMod val="50000"/>
                  </a:schemeClr>
                </a:solidFill>
              </a:rPr>
              <a:t>播放一段音乐</a:t>
            </a:r>
            <a:endParaRPr lang="zh-CN" altLang="en-US" sz="1200" dirty="0">
              <a:solidFill>
                <a:schemeClr val="bg1">
                  <a:lumMod val="50000"/>
                </a:schemeClr>
              </a:solidFill>
            </a:endParaRPr>
          </a:p>
        </p:txBody>
      </p:sp>
      <p:sp>
        <p:nvSpPr>
          <p:cNvPr id="73" name="圆角矩形 72"/>
          <p:cNvSpPr/>
          <p:nvPr/>
        </p:nvSpPr>
        <p:spPr>
          <a:xfrm>
            <a:off x="4859493" y="1745219"/>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4" name="TextBox 1"/>
          <p:cNvSpPr txBox="1"/>
          <p:nvPr/>
        </p:nvSpPr>
        <p:spPr>
          <a:xfrm>
            <a:off x="5052318" y="1758698"/>
            <a:ext cx="190789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06 </a:t>
            </a:r>
            <a:r>
              <a:rPr lang="zh-CN" altLang="en-US" dirty="0" smtClean="0">
                <a:solidFill>
                  <a:schemeClr val="tx1">
                    <a:lumMod val="65000"/>
                    <a:lumOff val="35000"/>
                  </a:schemeClr>
                </a:solidFill>
                <a:latin typeface="微软雅黑" pitchFamily="34" charset="-122"/>
                <a:ea typeface="微软雅黑" pitchFamily="34" charset="-122"/>
              </a:rPr>
              <a:t>网络交互技术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5" name="文本框 74"/>
          <p:cNvSpPr txBox="1"/>
          <p:nvPr/>
        </p:nvSpPr>
        <p:spPr>
          <a:xfrm>
            <a:off x="5350611" y="2141884"/>
            <a:ext cx="2614242" cy="276999"/>
          </a:xfrm>
          <a:prstGeom prst="rect">
            <a:avLst/>
          </a:prstGeom>
          <a:noFill/>
        </p:spPr>
        <p:txBody>
          <a:bodyPr wrap="none">
            <a:spAutoFit/>
          </a:bodyPr>
          <a:lstStyle/>
          <a:p>
            <a:pPr>
              <a:defRPr/>
            </a:pPr>
            <a:r>
              <a:rPr lang="zh-CN" altLang="en-US" sz="1200" dirty="0" smtClean="0">
                <a:solidFill>
                  <a:schemeClr val="bg1">
                    <a:lumMod val="50000"/>
                  </a:schemeClr>
                </a:solidFill>
              </a:rPr>
              <a:t>使用</a:t>
            </a:r>
            <a:r>
              <a:rPr lang="en-US" altLang="zh-CN" sz="1200" dirty="0" err="1" smtClean="0">
                <a:solidFill>
                  <a:schemeClr val="bg1">
                    <a:lumMod val="50000"/>
                  </a:schemeClr>
                </a:solidFill>
              </a:rPr>
              <a:t>okHttp</a:t>
            </a:r>
            <a:r>
              <a:rPr lang="zh-CN" altLang="en-US" sz="1200" dirty="0" smtClean="0">
                <a:solidFill>
                  <a:schemeClr val="bg1">
                    <a:lumMod val="50000"/>
                  </a:schemeClr>
                </a:solidFill>
              </a:rPr>
              <a:t>框架，实现本地天气获取</a:t>
            </a:r>
            <a:endParaRPr lang="en-US" altLang="zh-CN" sz="1200" dirty="0">
              <a:solidFill>
                <a:schemeClr val="bg1">
                  <a:lumMod val="50000"/>
                </a:schemeClr>
              </a:solidFill>
            </a:endParaRPr>
          </a:p>
        </p:txBody>
      </p:sp>
      <p:sp>
        <p:nvSpPr>
          <p:cNvPr id="76" name="圆角矩形 75"/>
          <p:cNvSpPr/>
          <p:nvPr/>
        </p:nvSpPr>
        <p:spPr>
          <a:xfrm>
            <a:off x="4859493" y="2495450"/>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7" name="TextBox 1"/>
          <p:cNvSpPr txBox="1"/>
          <p:nvPr/>
        </p:nvSpPr>
        <p:spPr>
          <a:xfrm>
            <a:off x="5052318" y="2508929"/>
            <a:ext cx="283122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07 </a:t>
            </a:r>
            <a:r>
              <a:rPr lang="zh-CN" altLang="en-US" dirty="0" smtClean="0">
                <a:solidFill>
                  <a:schemeClr val="tx1">
                    <a:lumMod val="65000"/>
                    <a:lumOff val="35000"/>
                  </a:schemeClr>
                </a:solidFill>
                <a:latin typeface="微软雅黑" pitchFamily="34" charset="-122"/>
                <a:ea typeface="微软雅黑" pitchFamily="34" charset="-122"/>
              </a:rPr>
              <a:t>数据库及后台服务技术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8" name="文本框 77"/>
          <p:cNvSpPr txBox="1"/>
          <p:nvPr/>
        </p:nvSpPr>
        <p:spPr>
          <a:xfrm>
            <a:off x="5374160" y="2892289"/>
            <a:ext cx="2492990"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增删改查操作，后台日志打印功能</a:t>
            </a:r>
            <a:endParaRPr lang="zh-CN" altLang="en-US" sz="1200" dirty="0">
              <a:solidFill>
                <a:schemeClr val="bg1">
                  <a:lumMod val="50000"/>
                </a:schemeClr>
              </a:solidFill>
            </a:endParaRPr>
          </a:p>
        </p:txBody>
      </p:sp>
      <p:sp>
        <p:nvSpPr>
          <p:cNvPr id="79" name="圆角矩形 78"/>
          <p:cNvSpPr/>
          <p:nvPr/>
        </p:nvSpPr>
        <p:spPr>
          <a:xfrm>
            <a:off x="4859493" y="3322230"/>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0" name="TextBox 1"/>
          <p:cNvSpPr txBox="1"/>
          <p:nvPr/>
        </p:nvSpPr>
        <p:spPr>
          <a:xfrm>
            <a:off x="5052318" y="3335709"/>
            <a:ext cx="2800703"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08 Android</a:t>
            </a:r>
            <a:r>
              <a:rPr lang="zh-CN" altLang="en-US" dirty="0" smtClean="0">
                <a:solidFill>
                  <a:schemeClr val="tx1">
                    <a:lumMod val="65000"/>
                    <a:lumOff val="35000"/>
                  </a:schemeClr>
                </a:solidFill>
                <a:latin typeface="微软雅黑" pitchFamily="34" charset="-122"/>
                <a:ea typeface="微软雅黑" pitchFamily="34" charset="-122"/>
              </a:rPr>
              <a:t>典型案例分析</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81" name="文本框 80"/>
          <p:cNvSpPr txBox="1"/>
          <p:nvPr/>
        </p:nvSpPr>
        <p:spPr>
          <a:xfrm>
            <a:off x="5388014" y="3725996"/>
            <a:ext cx="2435282"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浅析烟台手机广播</a:t>
            </a:r>
            <a:r>
              <a:rPr lang="en-US" altLang="zh-CN" sz="1200" dirty="0" smtClean="0">
                <a:solidFill>
                  <a:schemeClr val="bg1">
                    <a:lumMod val="50000"/>
                  </a:schemeClr>
                </a:solidFill>
              </a:rPr>
              <a:t>App</a:t>
            </a:r>
            <a:r>
              <a:rPr lang="zh-CN" altLang="en-US" sz="1200" dirty="0" smtClean="0">
                <a:solidFill>
                  <a:schemeClr val="bg1">
                    <a:lumMod val="50000"/>
                  </a:schemeClr>
                </a:solidFill>
              </a:rPr>
              <a:t>摇一摇功能</a:t>
            </a:r>
            <a:endParaRPr lang="zh-CN" altLang="en-US" sz="1200" dirty="0">
              <a:solidFill>
                <a:schemeClr val="bg1">
                  <a:lumMod val="50000"/>
                </a:schemeClr>
              </a:solidFill>
            </a:endParaRPr>
          </a:p>
        </p:txBody>
      </p:sp>
      <p:sp>
        <p:nvSpPr>
          <p:cNvPr id="82" name="圆角矩形 81"/>
          <p:cNvSpPr/>
          <p:nvPr/>
        </p:nvSpPr>
        <p:spPr>
          <a:xfrm>
            <a:off x="4849080" y="4055414"/>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3" name="TextBox 1"/>
          <p:cNvSpPr txBox="1"/>
          <p:nvPr/>
        </p:nvSpPr>
        <p:spPr>
          <a:xfrm>
            <a:off x="5041905" y="4068893"/>
            <a:ext cx="260039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09 </a:t>
            </a:r>
            <a:r>
              <a:rPr lang="zh-CN" altLang="en-US" dirty="0" smtClean="0">
                <a:solidFill>
                  <a:schemeClr val="tx1">
                    <a:lumMod val="65000"/>
                    <a:lumOff val="35000"/>
                  </a:schemeClr>
                </a:solidFill>
                <a:latin typeface="微软雅黑" pitchFamily="34" charset="-122"/>
                <a:ea typeface="微软雅黑" pitchFamily="34" charset="-122"/>
              </a:rPr>
              <a:t>摇一摇获取实时天气</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85078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原生的网络请求</a:t>
            </a:r>
            <a:endParaRPr lang="zh-CN" altLang="en-US" sz="1600" dirty="0">
              <a:solidFill>
                <a:schemeClr val="tx1">
                  <a:lumMod val="65000"/>
                  <a:lumOff val="35000"/>
                </a:schemeClr>
              </a:solidFill>
            </a:endParaRP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b="47075"/>
          <a:stretch/>
        </p:blipFill>
        <p:spPr>
          <a:xfrm>
            <a:off x="242646" y="1347614"/>
            <a:ext cx="8641508" cy="2952328"/>
          </a:xfrm>
          <a:prstGeom prst="rect">
            <a:avLst/>
          </a:prstGeom>
        </p:spPr>
      </p:pic>
    </p:spTree>
    <p:extLst>
      <p:ext uri="{BB962C8B-B14F-4D97-AF65-F5344CB8AC3E}">
        <p14:creationId xmlns:p14="http://schemas.microsoft.com/office/powerpoint/2010/main" val="10935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原生的网络请求</a:t>
            </a:r>
            <a:endParaRPr lang="zh-CN" altLang="en-US" sz="1600" dirty="0">
              <a:solidFill>
                <a:schemeClr val="tx1">
                  <a:lumMod val="65000"/>
                  <a:lumOff val="35000"/>
                </a:schemeClr>
              </a:solidFill>
            </a:endParaRP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278587" y="1419622"/>
            <a:ext cx="8545483" cy="2664296"/>
          </a:xfrm>
          <a:prstGeom prst="rect">
            <a:avLst/>
          </a:prstGeom>
        </p:spPr>
      </p:pic>
    </p:spTree>
    <p:extLst>
      <p:ext uri="{BB962C8B-B14F-4D97-AF65-F5344CB8AC3E}">
        <p14:creationId xmlns:p14="http://schemas.microsoft.com/office/powerpoint/2010/main" val="123812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使用</a:t>
            </a:r>
            <a:r>
              <a:rPr lang="en-US" altLang="zh-CN" sz="1600" dirty="0" err="1" smtClean="0">
                <a:solidFill>
                  <a:schemeClr val="tx1">
                    <a:lumMod val="65000"/>
                    <a:lumOff val="35000"/>
                  </a:schemeClr>
                </a:solidFill>
              </a:rPr>
              <a:t>okhttp</a:t>
            </a:r>
            <a:r>
              <a:rPr lang="zh-CN" altLang="en-US" sz="1600" dirty="0" smtClean="0">
                <a:solidFill>
                  <a:schemeClr val="tx1">
                    <a:lumMod val="65000"/>
                    <a:lumOff val="35000"/>
                  </a:schemeClr>
                </a:solidFill>
              </a:rPr>
              <a:t>框架</a:t>
            </a:r>
            <a:endParaRPr lang="zh-CN" altLang="en-US" sz="1600" dirty="0">
              <a:solidFill>
                <a:schemeClr val="tx1">
                  <a:lumMod val="65000"/>
                  <a:lumOff val="35000"/>
                </a:schemeClr>
              </a:solidFill>
            </a:endParaRPr>
          </a:p>
        </p:txBody>
      </p:sp>
      <p:pic>
        <p:nvPicPr>
          <p:cNvPr id="2" name="图片 1"/>
          <p:cNvPicPr>
            <a:picLocks noChangeAspect="1"/>
          </p:cNvPicPr>
          <p:nvPr/>
        </p:nvPicPr>
        <p:blipFill>
          <a:blip r:embed="rId3"/>
          <a:stretch>
            <a:fillRect/>
          </a:stretch>
        </p:blipFill>
        <p:spPr>
          <a:xfrm>
            <a:off x="242646" y="1088336"/>
            <a:ext cx="4896544" cy="3797542"/>
          </a:xfrm>
          <a:prstGeom prst="rect">
            <a:avLst/>
          </a:prstGeom>
        </p:spPr>
      </p:pic>
    </p:spTree>
    <p:extLst>
      <p:ext uri="{BB962C8B-B14F-4D97-AF65-F5344CB8AC3E}">
        <p14:creationId xmlns:p14="http://schemas.microsoft.com/office/powerpoint/2010/main" val="836470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1" y="2311826"/>
            <a:ext cx="4309166" cy="523220"/>
            <a:chOff x="2195736" y="2854964"/>
            <a:chExt cx="2642471" cy="523220"/>
          </a:xfrm>
        </p:grpSpPr>
        <p:sp>
          <p:nvSpPr>
            <p:cNvPr id="9" name="TextBox 16"/>
            <p:cNvSpPr txBox="1"/>
            <p:nvPr/>
          </p:nvSpPr>
          <p:spPr>
            <a:xfrm>
              <a:off x="2523055" y="2854964"/>
              <a:ext cx="2315152"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数据库及后台服务技术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07</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2607116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2" y="2311826"/>
            <a:ext cx="4262419" cy="523220"/>
            <a:chOff x="2195736" y="2854964"/>
            <a:chExt cx="2613804" cy="523220"/>
          </a:xfrm>
        </p:grpSpPr>
        <p:sp>
          <p:nvSpPr>
            <p:cNvPr id="9" name="TextBox 16"/>
            <p:cNvSpPr txBox="1"/>
            <p:nvPr/>
          </p:nvSpPr>
          <p:spPr>
            <a:xfrm>
              <a:off x="2523055" y="2854964"/>
              <a:ext cx="2286485"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典型案例分析</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08</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424579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2" y="2311826"/>
            <a:ext cx="4349268" cy="523220"/>
            <a:chOff x="2195736" y="2854964"/>
            <a:chExt cx="2422278" cy="523220"/>
          </a:xfrm>
        </p:grpSpPr>
        <p:sp>
          <p:nvSpPr>
            <p:cNvPr id="9" name="TextBox 16"/>
            <p:cNvSpPr txBox="1"/>
            <p:nvPr/>
          </p:nvSpPr>
          <p:spPr>
            <a:xfrm>
              <a:off x="2523055" y="2854964"/>
              <a:ext cx="2094959"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摇一摇获取实时天气</a:t>
              </a:r>
              <a:endParaRPr lang="en-US" altLang="zh-CN" sz="2800" dirty="0" smtClean="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09</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3219262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75656" y="1029990"/>
            <a:ext cx="6190181" cy="2094056"/>
            <a:chOff x="1476910" y="1547443"/>
            <a:chExt cx="6190181" cy="2094056"/>
          </a:xfrm>
        </p:grpSpPr>
        <p:grpSp>
          <p:nvGrpSpPr>
            <p:cNvPr id="9" name="组合 8"/>
            <p:cNvGrpSpPr/>
            <p:nvPr/>
          </p:nvGrpSpPr>
          <p:grpSpPr>
            <a:xfrm>
              <a:off x="1476910" y="2534969"/>
              <a:ext cx="6190181" cy="601360"/>
              <a:chOff x="677344" y="2439335"/>
              <a:chExt cx="7714192" cy="749413"/>
            </a:xfrm>
          </p:grpSpPr>
          <p:cxnSp>
            <p:nvCxnSpPr>
              <p:cNvPr id="7" name="直接连接符 6"/>
              <p:cNvCxnSpPr/>
              <p:nvPr/>
            </p:nvCxnSpPr>
            <p:spPr>
              <a:xfrm>
                <a:off x="752464" y="3188748"/>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7344" y="2490875"/>
                <a:ext cx="7714192" cy="652036"/>
              </a:xfrm>
              <a:prstGeom prst="rect">
                <a:avLst/>
              </a:prstGeom>
              <a:noFill/>
            </p:spPr>
            <p:txBody>
              <a:bodyPr wrap="square" rtlCol="0">
                <a:spAutoFit/>
              </a:bodyPr>
              <a:lstStyle/>
              <a:p>
                <a:pPr algn="ctr"/>
                <a:r>
                  <a:rPr lang="zh-CN" altLang="en-US" sz="2800" b="1" dirty="0" smtClean="0">
                    <a:solidFill>
                      <a:schemeClr val="bg1"/>
                    </a:solidFill>
                    <a:latin typeface="微软雅黑" pitchFamily="34" charset="-122"/>
                    <a:ea typeface="微软雅黑" pitchFamily="34" charset="-122"/>
                  </a:rPr>
                  <a:t>移动互联网</a:t>
                </a:r>
                <a:r>
                  <a:rPr lang="en-US" altLang="zh-CN" sz="2800" b="1" dirty="0" smtClean="0">
                    <a:solidFill>
                      <a:schemeClr val="bg1"/>
                    </a:solidFill>
                    <a:latin typeface="微软雅黑" pitchFamily="34" charset="-122"/>
                    <a:ea typeface="微软雅黑" pitchFamily="34" charset="-122"/>
                  </a:rPr>
                  <a:t>Android</a:t>
                </a:r>
                <a:r>
                  <a:rPr lang="zh-CN" altLang="en-US" sz="2800" b="1" dirty="0" smtClean="0">
                    <a:solidFill>
                      <a:schemeClr val="bg1"/>
                    </a:solidFill>
                    <a:latin typeface="微软雅黑" pitchFamily="34" charset="-122"/>
                    <a:ea typeface="微软雅黑" pitchFamily="34" charset="-122"/>
                  </a:rPr>
                  <a:t>应用研发</a:t>
                </a:r>
                <a:endParaRPr lang="zh-CN" altLang="en-US" sz="2800" b="1" dirty="0">
                  <a:solidFill>
                    <a:schemeClr val="bg1"/>
                  </a:solidFill>
                  <a:latin typeface="微软雅黑" pitchFamily="34" charset="-122"/>
                  <a:ea typeface="微软雅黑" pitchFamily="34" charset="-122"/>
                </a:endParaRPr>
              </a:p>
            </p:txBody>
          </p:sp>
          <p:cxnSp>
            <p:nvCxnSpPr>
              <p:cNvPr id="10" name="直接连接符 9"/>
              <p:cNvCxnSpPr/>
              <p:nvPr/>
            </p:nvCxnSpPr>
            <p:spPr>
              <a:xfrm>
                <a:off x="752464" y="2439335"/>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椭圆 3"/>
            <p:cNvSpPr/>
            <p:nvPr/>
          </p:nvSpPr>
          <p:spPr>
            <a:xfrm>
              <a:off x="4139952" y="1547443"/>
              <a:ext cx="864096" cy="906368"/>
            </a:xfrm>
            <a:custGeom>
              <a:avLst/>
              <a:gdLst/>
              <a:ahLst/>
              <a:cxnLst/>
              <a:rect l="l" t="t" r="r" b="b"/>
              <a:pathLst>
                <a:path w="4414035" h="4629972">
                  <a:moveTo>
                    <a:pt x="3319054" y="3551859"/>
                  </a:moveTo>
                  <a:cubicBezTo>
                    <a:pt x="3398049" y="3601630"/>
                    <a:pt x="3450918" y="3663950"/>
                    <a:pt x="3509655" y="3721894"/>
                  </a:cubicBezTo>
                  <a:cubicBezTo>
                    <a:pt x="3420756" y="3894137"/>
                    <a:pt x="3705230" y="3804036"/>
                    <a:pt x="3671479" y="3899522"/>
                  </a:cubicBezTo>
                  <a:cubicBezTo>
                    <a:pt x="3665128" y="3948735"/>
                    <a:pt x="3654909" y="4073923"/>
                    <a:pt x="3621572" y="4090988"/>
                  </a:cubicBezTo>
                  <a:cubicBezTo>
                    <a:pt x="3595379" y="4050903"/>
                    <a:pt x="3526240" y="4030651"/>
                    <a:pt x="3471454" y="4001915"/>
                  </a:cubicBezTo>
                  <a:cubicBezTo>
                    <a:pt x="3390491" y="3949924"/>
                    <a:pt x="3434942" y="3776887"/>
                    <a:pt x="3185704" y="3587578"/>
                  </a:cubicBezTo>
                  <a:cubicBezTo>
                    <a:pt x="3246029" y="3584007"/>
                    <a:pt x="3290478" y="3568925"/>
                    <a:pt x="3319054" y="3551859"/>
                  </a:cubicBezTo>
                  <a:close/>
                  <a:moveTo>
                    <a:pt x="3717865" y="2044101"/>
                  </a:moveTo>
                  <a:cubicBezTo>
                    <a:pt x="3855978" y="2425894"/>
                    <a:pt x="3600390" y="2313977"/>
                    <a:pt x="3658334" y="2520352"/>
                  </a:cubicBezTo>
                  <a:cubicBezTo>
                    <a:pt x="3611503" y="2562421"/>
                    <a:pt x="3425766" y="2377477"/>
                    <a:pt x="3436878" y="2296514"/>
                  </a:cubicBezTo>
                  <a:cubicBezTo>
                    <a:pt x="3469421" y="2275082"/>
                    <a:pt x="3574989" y="2331439"/>
                    <a:pt x="3717865" y="2044101"/>
                  </a:cubicBezTo>
                  <a:close/>
                  <a:moveTo>
                    <a:pt x="777649" y="1490101"/>
                  </a:moveTo>
                  <a:cubicBezTo>
                    <a:pt x="808605" y="1481767"/>
                    <a:pt x="849483" y="1565508"/>
                    <a:pt x="870517" y="1647264"/>
                  </a:cubicBezTo>
                  <a:cubicBezTo>
                    <a:pt x="891551" y="1729020"/>
                    <a:pt x="824480" y="1645280"/>
                    <a:pt x="903855" y="1980639"/>
                  </a:cubicBezTo>
                  <a:cubicBezTo>
                    <a:pt x="866549" y="1992148"/>
                    <a:pt x="730457" y="1922549"/>
                    <a:pt x="684780" y="1697269"/>
                  </a:cubicBezTo>
                  <a:cubicBezTo>
                    <a:pt x="669292" y="1620882"/>
                    <a:pt x="746693" y="1498435"/>
                    <a:pt x="777649" y="1490101"/>
                  </a:cubicBezTo>
                  <a:close/>
                  <a:moveTo>
                    <a:pt x="678000" y="887660"/>
                  </a:moveTo>
                  <a:cubicBezTo>
                    <a:pt x="673635" y="879722"/>
                    <a:pt x="491469" y="940841"/>
                    <a:pt x="485119" y="1006722"/>
                  </a:cubicBezTo>
                  <a:cubicBezTo>
                    <a:pt x="472419" y="1027360"/>
                    <a:pt x="488293" y="1052762"/>
                    <a:pt x="511312" y="1054348"/>
                  </a:cubicBezTo>
                  <a:cubicBezTo>
                    <a:pt x="624421" y="1017835"/>
                    <a:pt x="682366" y="895598"/>
                    <a:pt x="678000" y="887660"/>
                  </a:cubicBezTo>
                  <a:close/>
                  <a:moveTo>
                    <a:pt x="1290824" y="477241"/>
                  </a:moveTo>
                  <a:cubicBezTo>
                    <a:pt x="2021553" y="537730"/>
                    <a:pt x="2273114" y="1255515"/>
                    <a:pt x="2381437" y="1591666"/>
                  </a:cubicBezTo>
                  <a:cubicBezTo>
                    <a:pt x="2470652" y="1868520"/>
                    <a:pt x="2569674" y="1872998"/>
                    <a:pt x="2769085" y="1995487"/>
                  </a:cubicBezTo>
                  <a:cubicBezTo>
                    <a:pt x="2978156" y="2123910"/>
                    <a:pt x="3326296" y="2236788"/>
                    <a:pt x="3435833" y="2433638"/>
                  </a:cubicBezTo>
                  <a:cubicBezTo>
                    <a:pt x="3544201" y="2628386"/>
                    <a:pt x="3576724" y="2708276"/>
                    <a:pt x="3526322" y="3033713"/>
                  </a:cubicBezTo>
                  <a:cubicBezTo>
                    <a:pt x="3500265" y="3201960"/>
                    <a:pt x="3806913" y="3200004"/>
                    <a:pt x="3928753" y="3252788"/>
                  </a:cubicBezTo>
                  <a:cubicBezTo>
                    <a:pt x="4045973" y="3303571"/>
                    <a:pt x="4024401" y="3445272"/>
                    <a:pt x="4000191" y="3636169"/>
                  </a:cubicBezTo>
                  <a:cubicBezTo>
                    <a:pt x="4052181" y="3788966"/>
                    <a:pt x="4034321" y="3961605"/>
                    <a:pt x="4240696" y="4169568"/>
                  </a:cubicBezTo>
                  <a:cubicBezTo>
                    <a:pt x="4213709" y="4201317"/>
                    <a:pt x="4202598" y="4213225"/>
                    <a:pt x="4204979" y="4276725"/>
                  </a:cubicBezTo>
                  <a:cubicBezTo>
                    <a:pt x="4316899" y="4322764"/>
                    <a:pt x="4409764" y="4299745"/>
                    <a:pt x="4407384" y="4381501"/>
                  </a:cubicBezTo>
                  <a:cubicBezTo>
                    <a:pt x="4438340" y="4749800"/>
                    <a:pt x="4364521" y="4666456"/>
                    <a:pt x="4116871" y="4405313"/>
                  </a:cubicBezTo>
                  <a:cubicBezTo>
                    <a:pt x="4012096" y="4215607"/>
                    <a:pt x="3925577" y="3817144"/>
                    <a:pt x="3816833" y="3514725"/>
                  </a:cubicBezTo>
                  <a:cubicBezTo>
                    <a:pt x="3580294" y="3329780"/>
                    <a:pt x="2994028" y="3581235"/>
                    <a:pt x="2740508" y="3486150"/>
                  </a:cubicBezTo>
                  <a:cubicBezTo>
                    <a:pt x="2486988" y="3391065"/>
                    <a:pt x="2328256" y="3310137"/>
                    <a:pt x="2295712" y="2944216"/>
                  </a:cubicBezTo>
                  <a:cubicBezTo>
                    <a:pt x="2046073" y="2841008"/>
                    <a:pt x="1681331" y="2837027"/>
                    <a:pt x="1459395" y="2862261"/>
                  </a:cubicBezTo>
                  <a:cubicBezTo>
                    <a:pt x="1261271" y="2987509"/>
                    <a:pt x="873608" y="3193254"/>
                    <a:pt x="830746" y="3295648"/>
                  </a:cubicBezTo>
                  <a:cubicBezTo>
                    <a:pt x="969171" y="3309770"/>
                    <a:pt x="1186345" y="3309937"/>
                    <a:pt x="1249845" y="3257549"/>
                  </a:cubicBezTo>
                  <a:cubicBezTo>
                    <a:pt x="1270003" y="3242302"/>
                    <a:pt x="1285563" y="3335336"/>
                    <a:pt x="1368907" y="3338511"/>
                  </a:cubicBezTo>
                  <a:cubicBezTo>
                    <a:pt x="1444629" y="3232777"/>
                    <a:pt x="1445108" y="3182143"/>
                    <a:pt x="1526070" y="3186111"/>
                  </a:cubicBezTo>
                  <a:cubicBezTo>
                    <a:pt x="1666878" y="3234364"/>
                    <a:pt x="1774514" y="3259135"/>
                    <a:pt x="1749908" y="3319460"/>
                  </a:cubicBezTo>
                  <a:cubicBezTo>
                    <a:pt x="1634334" y="3328025"/>
                    <a:pt x="1696726" y="3398041"/>
                    <a:pt x="1568932" y="3419473"/>
                  </a:cubicBezTo>
                  <a:cubicBezTo>
                    <a:pt x="1464951" y="3498055"/>
                    <a:pt x="1265720" y="3480593"/>
                    <a:pt x="1097445" y="3476624"/>
                  </a:cubicBezTo>
                  <a:cubicBezTo>
                    <a:pt x="853764" y="3418680"/>
                    <a:pt x="551345" y="3553617"/>
                    <a:pt x="544995" y="3428998"/>
                  </a:cubicBezTo>
                  <a:cubicBezTo>
                    <a:pt x="527846" y="3259763"/>
                    <a:pt x="1176820" y="2751137"/>
                    <a:pt x="1059345" y="2728912"/>
                  </a:cubicBezTo>
                  <a:cubicBezTo>
                    <a:pt x="817566" y="2716841"/>
                    <a:pt x="712476" y="2558254"/>
                    <a:pt x="597382" y="2528885"/>
                  </a:cubicBezTo>
                  <a:cubicBezTo>
                    <a:pt x="292102" y="2392989"/>
                    <a:pt x="362433" y="2626516"/>
                    <a:pt x="330683" y="2814635"/>
                  </a:cubicBezTo>
                  <a:cubicBezTo>
                    <a:pt x="289408" y="2886866"/>
                    <a:pt x="309252" y="2912268"/>
                    <a:pt x="397358" y="2947986"/>
                  </a:cubicBezTo>
                  <a:cubicBezTo>
                    <a:pt x="214001" y="3098004"/>
                    <a:pt x="383864" y="3123405"/>
                    <a:pt x="444982" y="3152773"/>
                  </a:cubicBezTo>
                  <a:cubicBezTo>
                    <a:pt x="423070" y="3208964"/>
                    <a:pt x="344176" y="3354385"/>
                    <a:pt x="302107" y="3376610"/>
                  </a:cubicBezTo>
                  <a:cubicBezTo>
                    <a:pt x="9526" y="3012907"/>
                    <a:pt x="201302" y="2903536"/>
                    <a:pt x="178283" y="2733674"/>
                  </a:cubicBezTo>
                  <a:cubicBezTo>
                    <a:pt x="96048" y="2437440"/>
                    <a:pt x="58428" y="2242343"/>
                    <a:pt x="183047" y="2224087"/>
                  </a:cubicBezTo>
                  <a:cubicBezTo>
                    <a:pt x="275436" y="2208047"/>
                    <a:pt x="241785" y="2255044"/>
                    <a:pt x="344972" y="2276475"/>
                  </a:cubicBezTo>
                  <a:cubicBezTo>
                    <a:pt x="383078" y="2284389"/>
                    <a:pt x="731727" y="2351400"/>
                    <a:pt x="872347" y="2239886"/>
                  </a:cubicBezTo>
                  <a:lnTo>
                    <a:pt x="854202" y="2279054"/>
                  </a:lnTo>
                  <a:cubicBezTo>
                    <a:pt x="852555" y="2462840"/>
                    <a:pt x="1000649" y="2773561"/>
                    <a:pt x="1120902" y="2693392"/>
                  </a:cubicBezTo>
                  <a:cubicBezTo>
                    <a:pt x="1241155" y="2613223"/>
                    <a:pt x="972016" y="2042550"/>
                    <a:pt x="1575721" y="1798042"/>
                  </a:cubicBezTo>
                  <a:cubicBezTo>
                    <a:pt x="1357895" y="1753559"/>
                    <a:pt x="1161632" y="2109656"/>
                    <a:pt x="1133164" y="2221706"/>
                  </a:cubicBezTo>
                  <a:cubicBezTo>
                    <a:pt x="1080285" y="2429838"/>
                    <a:pt x="1143087" y="2611834"/>
                    <a:pt x="1095065" y="2643187"/>
                  </a:cubicBezTo>
                  <a:cubicBezTo>
                    <a:pt x="1079250" y="2670142"/>
                    <a:pt x="960128" y="2604293"/>
                    <a:pt x="925996" y="2386012"/>
                  </a:cubicBezTo>
                  <a:cubicBezTo>
                    <a:pt x="888219" y="2144418"/>
                    <a:pt x="1153771" y="1904745"/>
                    <a:pt x="1376052" y="1604962"/>
                  </a:cubicBezTo>
                  <a:cubicBezTo>
                    <a:pt x="1419311" y="1546620"/>
                    <a:pt x="1545160" y="1235273"/>
                    <a:pt x="1380458" y="845541"/>
                  </a:cubicBezTo>
                  <a:cubicBezTo>
                    <a:pt x="1294337" y="855859"/>
                    <a:pt x="1418517" y="1251742"/>
                    <a:pt x="1330808" y="1490661"/>
                  </a:cubicBezTo>
                  <a:cubicBezTo>
                    <a:pt x="1271327" y="1652688"/>
                    <a:pt x="1105844" y="1867540"/>
                    <a:pt x="983823" y="2050346"/>
                  </a:cubicBezTo>
                  <a:cubicBezTo>
                    <a:pt x="1041432" y="1877953"/>
                    <a:pt x="1060365" y="1631611"/>
                    <a:pt x="1014599" y="1353541"/>
                  </a:cubicBezTo>
                  <a:cubicBezTo>
                    <a:pt x="1390043" y="1072554"/>
                    <a:pt x="1199841" y="725487"/>
                    <a:pt x="1187935" y="609600"/>
                  </a:cubicBezTo>
                  <a:cubicBezTo>
                    <a:pt x="1252229" y="565150"/>
                    <a:pt x="1252245" y="562802"/>
                    <a:pt x="1290824" y="477241"/>
                  </a:cubicBezTo>
                  <a:close/>
                  <a:moveTo>
                    <a:pt x="2435709" y="0"/>
                  </a:moveTo>
                  <a:cubicBezTo>
                    <a:pt x="2328898" y="101204"/>
                    <a:pt x="2250766" y="142873"/>
                    <a:pt x="2088047" y="157161"/>
                  </a:cubicBezTo>
                  <a:cubicBezTo>
                    <a:pt x="1870560" y="183355"/>
                    <a:pt x="1380022" y="121443"/>
                    <a:pt x="1130784" y="157162"/>
                  </a:cubicBezTo>
                  <a:cubicBezTo>
                    <a:pt x="881546" y="192881"/>
                    <a:pt x="630721" y="326231"/>
                    <a:pt x="592621" y="371475"/>
                  </a:cubicBezTo>
                  <a:cubicBezTo>
                    <a:pt x="578334" y="397668"/>
                    <a:pt x="621991" y="400050"/>
                    <a:pt x="630723" y="409575"/>
                  </a:cubicBezTo>
                  <a:cubicBezTo>
                    <a:pt x="718830" y="390525"/>
                    <a:pt x="714067" y="196850"/>
                    <a:pt x="1178410" y="171450"/>
                  </a:cubicBezTo>
                  <a:cubicBezTo>
                    <a:pt x="1425266" y="140494"/>
                    <a:pt x="1865797" y="255588"/>
                    <a:pt x="2097572" y="257175"/>
                  </a:cubicBezTo>
                  <a:cubicBezTo>
                    <a:pt x="2750828" y="274637"/>
                    <a:pt x="3009591" y="31750"/>
                    <a:pt x="3088172" y="38100"/>
                  </a:cubicBezTo>
                  <a:cubicBezTo>
                    <a:pt x="3138178" y="92075"/>
                    <a:pt x="2713522" y="290513"/>
                    <a:pt x="2569060" y="295275"/>
                  </a:cubicBezTo>
                  <a:cubicBezTo>
                    <a:pt x="1910248" y="419100"/>
                    <a:pt x="1637991" y="312738"/>
                    <a:pt x="1430822" y="304800"/>
                  </a:cubicBezTo>
                  <a:cubicBezTo>
                    <a:pt x="1365734" y="328612"/>
                    <a:pt x="1032359" y="280193"/>
                    <a:pt x="902184" y="428624"/>
                  </a:cubicBezTo>
                  <a:cubicBezTo>
                    <a:pt x="842041" y="520252"/>
                    <a:pt x="1173646" y="404812"/>
                    <a:pt x="1173646" y="438150"/>
                  </a:cubicBezTo>
                  <a:cubicBezTo>
                    <a:pt x="1213515" y="603597"/>
                    <a:pt x="898216" y="611189"/>
                    <a:pt x="916472" y="681039"/>
                  </a:cubicBezTo>
                  <a:cubicBezTo>
                    <a:pt x="1009523" y="719487"/>
                    <a:pt x="999021" y="634207"/>
                    <a:pt x="1149833" y="690562"/>
                  </a:cubicBezTo>
                  <a:cubicBezTo>
                    <a:pt x="1235740" y="732184"/>
                    <a:pt x="1312733" y="1219546"/>
                    <a:pt x="849795" y="1338262"/>
                  </a:cubicBezTo>
                  <a:cubicBezTo>
                    <a:pt x="773596" y="1417637"/>
                    <a:pt x="810786" y="1365101"/>
                    <a:pt x="762979" y="1421904"/>
                  </a:cubicBezTo>
                  <a:cubicBezTo>
                    <a:pt x="677254" y="1617259"/>
                    <a:pt x="682016" y="1617167"/>
                    <a:pt x="562954" y="1679079"/>
                  </a:cubicBezTo>
                  <a:cubicBezTo>
                    <a:pt x="443892" y="1702891"/>
                    <a:pt x="339116" y="1439366"/>
                    <a:pt x="410554" y="1245692"/>
                  </a:cubicBezTo>
                  <a:cubicBezTo>
                    <a:pt x="358167" y="1004393"/>
                    <a:pt x="258154" y="798016"/>
                    <a:pt x="334354" y="659904"/>
                  </a:cubicBezTo>
                  <a:cubicBezTo>
                    <a:pt x="316280" y="547539"/>
                    <a:pt x="231284" y="643385"/>
                    <a:pt x="173522" y="661989"/>
                  </a:cubicBezTo>
                  <a:cubicBezTo>
                    <a:pt x="-213646" y="466280"/>
                    <a:pt x="147327" y="457994"/>
                    <a:pt x="292584" y="495300"/>
                  </a:cubicBezTo>
                  <a:cubicBezTo>
                    <a:pt x="351321" y="488950"/>
                    <a:pt x="333858" y="487363"/>
                    <a:pt x="364021" y="438150"/>
                  </a:cubicBezTo>
                  <a:cubicBezTo>
                    <a:pt x="333859" y="111919"/>
                    <a:pt x="741052" y="30163"/>
                    <a:pt x="830746" y="28575"/>
                  </a:cubicBezTo>
                  <a:cubicBezTo>
                    <a:pt x="1052995" y="18256"/>
                    <a:pt x="1715777" y="133349"/>
                    <a:pt x="1983271" y="128587"/>
                  </a:cubicBezTo>
                  <a:cubicBezTo>
                    <a:pt x="2250765" y="123825"/>
                    <a:pt x="2353953" y="14288"/>
                    <a:pt x="2435709" y="0"/>
                  </a:cubicBezTo>
                  <a:close/>
                </a:path>
              </a:pathLst>
            </a:cu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584961" y="3294067"/>
              <a:ext cx="5974080" cy="347432"/>
              <a:chOff x="1476910" y="3287783"/>
              <a:chExt cx="6190181" cy="360000"/>
            </a:xfrm>
          </p:grpSpPr>
          <p:grpSp>
            <p:nvGrpSpPr>
              <p:cNvPr id="13" name="组合 12"/>
              <p:cNvGrpSpPr>
                <a:grpSpLocks noChangeAspect="1"/>
              </p:cNvGrpSpPr>
              <p:nvPr/>
            </p:nvGrpSpPr>
            <p:grpSpPr>
              <a:xfrm>
                <a:off x="3296642" y="3287783"/>
                <a:ext cx="450372" cy="360000"/>
                <a:chOff x="4673684" y="2359160"/>
                <a:chExt cx="1088225" cy="869861"/>
              </a:xfrm>
              <a:solidFill>
                <a:schemeClr val="bg1"/>
              </a:solidFill>
            </p:grpSpPr>
            <p:sp>
              <p:nvSpPr>
                <p:cNvPr id="14" name="Freeform 17"/>
                <p:cNvSpPr>
                  <a:spLocks noEditPoints="1"/>
                </p:cNvSpPr>
                <p:nvPr/>
              </p:nvSpPr>
              <p:spPr bwMode="auto">
                <a:xfrm>
                  <a:off x="4673684" y="259672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
                <p:cNvSpPr>
                  <a:spLocks/>
                </p:cNvSpPr>
                <p:nvPr/>
              </p:nvSpPr>
              <p:spPr bwMode="auto">
                <a:xfrm>
                  <a:off x="4811662" y="246954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p:cNvSpPr>
                <p:nvPr/>
              </p:nvSpPr>
              <p:spPr bwMode="auto">
                <a:xfrm>
                  <a:off x="4940041" y="235916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
                <p:cNvSpPr>
                  <a:spLocks/>
                </p:cNvSpPr>
                <p:nvPr/>
              </p:nvSpPr>
              <p:spPr bwMode="auto">
                <a:xfrm>
                  <a:off x="4784066" y="278149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5237593" y="2690307"/>
                  <a:ext cx="101984" cy="99584"/>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a:grpSpLocks noChangeAspect="1"/>
              </p:cNvGrpSpPr>
              <p:nvPr/>
            </p:nvGrpSpPr>
            <p:grpSpPr>
              <a:xfrm>
                <a:off x="6489371" y="3287783"/>
                <a:ext cx="360000" cy="360000"/>
                <a:chOff x="4778067" y="3911711"/>
                <a:chExt cx="881859" cy="881859"/>
              </a:xfrm>
              <a:solidFill>
                <a:schemeClr val="bg1"/>
              </a:solidFill>
            </p:grpSpPr>
            <p:sp>
              <p:nvSpPr>
                <p:cNvPr id="20" name="Freeform 22"/>
                <p:cNvSpPr>
                  <a:spLocks noEditPoints="1"/>
                </p:cNvSpPr>
                <p:nvPr/>
              </p:nvSpPr>
              <p:spPr bwMode="auto">
                <a:xfrm>
                  <a:off x="4778067" y="3911711"/>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013229" y="3982500"/>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a:grpSpLocks noChangeAspect="1"/>
              </p:cNvGrpSpPr>
              <p:nvPr/>
            </p:nvGrpSpPr>
            <p:grpSpPr>
              <a:xfrm>
                <a:off x="4384737" y="3287783"/>
                <a:ext cx="434277" cy="360000"/>
                <a:chOff x="6415805" y="2392754"/>
                <a:chExt cx="961046" cy="796672"/>
              </a:xfrm>
              <a:solidFill>
                <a:schemeClr val="bg1"/>
              </a:solidFill>
            </p:grpSpPr>
            <p:sp>
              <p:nvSpPr>
                <p:cNvPr id="23" name="Freeform 24"/>
                <p:cNvSpPr>
                  <a:spLocks noEditPoints="1"/>
                </p:cNvSpPr>
                <p:nvPr/>
              </p:nvSpPr>
              <p:spPr bwMode="auto">
                <a:xfrm>
                  <a:off x="6415805" y="2392754"/>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6592176"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6592176"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7"/>
                <p:cNvSpPr>
                  <a:spLocks/>
                </p:cNvSpPr>
                <p:nvPr/>
              </p:nvSpPr>
              <p:spPr bwMode="auto">
                <a:xfrm>
                  <a:off x="6762549"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6762549"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6762549"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6935321" y="2509136"/>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1"/>
                <p:cNvSpPr>
                  <a:spLocks/>
                </p:cNvSpPr>
                <p:nvPr/>
              </p:nvSpPr>
              <p:spPr bwMode="auto">
                <a:xfrm>
                  <a:off x="6935321" y="2667510"/>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7104494" y="2509136"/>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7104494" y="2667510"/>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6592176"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84"/>
              <p:cNvSpPr>
                <a:spLocks noChangeAspect="1" noEditPoints="1"/>
              </p:cNvSpPr>
              <p:nvPr/>
            </p:nvSpPr>
            <p:spPr bwMode="auto">
              <a:xfrm>
                <a:off x="2294633" y="3287783"/>
                <a:ext cx="364286" cy="360000"/>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noChangeAspect="1" noEditPoints="1"/>
              </p:cNvSpPr>
              <p:nvPr/>
            </p:nvSpPr>
            <p:spPr bwMode="auto">
              <a:xfrm>
                <a:off x="5456737" y="3287783"/>
                <a:ext cx="394911" cy="360000"/>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燕尾形 11"/>
              <p:cNvSpPr/>
              <p:nvPr/>
            </p:nvSpPr>
            <p:spPr>
              <a:xfrm>
                <a:off x="7487091"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7" name="燕尾形 36"/>
              <p:cNvSpPr/>
              <p:nvPr/>
            </p:nvSpPr>
            <p:spPr>
              <a:xfrm flipH="1">
                <a:off x="1476910"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sp>
        <p:nvSpPr>
          <p:cNvPr id="39" name="Text Box 6"/>
          <p:cNvSpPr txBox="1">
            <a:spLocks noChangeArrowheads="1"/>
          </p:cNvSpPr>
          <p:nvPr/>
        </p:nvSpPr>
        <p:spPr bwMode="auto">
          <a:xfrm>
            <a:off x="3901332" y="33061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主讲：李凯</a:t>
            </a:r>
            <a:endParaRPr lang="zh-CN" altLang="en-US" dirty="0">
              <a:solidFill>
                <a:srgbClr val="DDDDDD"/>
              </a:solidFill>
              <a:latin typeface="微软雅黑" panose="020B0503020204020204" pitchFamily="34" charset="-122"/>
              <a:ea typeface="微软雅黑" panose="020B0503020204020204" pitchFamily="34" charset="-122"/>
            </a:endParaRPr>
          </a:p>
        </p:txBody>
      </p:sp>
      <p:sp>
        <p:nvSpPr>
          <p:cNvPr id="40" name="Text Box 6"/>
          <p:cNvSpPr txBox="1">
            <a:spLocks noChangeArrowheads="1"/>
          </p:cNvSpPr>
          <p:nvPr/>
        </p:nvSpPr>
        <p:spPr bwMode="auto">
          <a:xfrm>
            <a:off x="2871464" y="3964090"/>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中国科学院沈阳计算技术研究所</a:t>
            </a:r>
            <a:endParaRPr lang="zh-CN" altLang="en-US"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5098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335315" y="1261150"/>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开发框架介绍</a:t>
            </a:r>
            <a:endParaRPr lang="zh-CN" altLang="en-US" sz="1600"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3114417" y="1256387"/>
            <a:ext cx="2915166" cy="523220"/>
            <a:chOff x="2195736" y="1261150"/>
            <a:chExt cx="2915166" cy="523220"/>
          </a:xfrm>
        </p:grpSpPr>
        <p:sp>
          <p:nvSpPr>
            <p:cNvPr id="12" name="TextBox 1"/>
            <p:cNvSpPr txBox="1"/>
            <p:nvPr/>
          </p:nvSpPr>
          <p:spPr>
            <a:xfrm>
              <a:off x="2771800" y="1261150"/>
              <a:ext cx="2339102"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什么是框架？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3" name="TextBox 18"/>
            <p:cNvSpPr txBox="1"/>
            <p:nvPr/>
          </p:nvSpPr>
          <p:spPr>
            <a:xfrm>
              <a:off x="2195736" y="1261150"/>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01</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15" name="组合 14"/>
          <p:cNvGrpSpPr/>
          <p:nvPr/>
        </p:nvGrpSpPr>
        <p:grpSpPr>
          <a:xfrm>
            <a:off x="3114417" y="2058057"/>
            <a:ext cx="3633311" cy="523220"/>
            <a:chOff x="2195736" y="2058057"/>
            <a:chExt cx="3633311" cy="523220"/>
          </a:xfrm>
        </p:grpSpPr>
        <p:sp>
          <p:nvSpPr>
            <p:cNvPr id="16" name="TextBox 15"/>
            <p:cNvSpPr txBox="1"/>
            <p:nvPr/>
          </p:nvSpPr>
          <p:spPr>
            <a:xfrm>
              <a:off x="2771800" y="2058057"/>
              <a:ext cx="3057247"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为什么要用框架？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7" name="TextBox 19"/>
            <p:cNvSpPr txBox="1"/>
            <p:nvPr/>
          </p:nvSpPr>
          <p:spPr>
            <a:xfrm>
              <a:off x="2195736" y="2058057"/>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02</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18" name="组合 17"/>
          <p:cNvGrpSpPr/>
          <p:nvPr/>
        </p:nvGrpSpPr>
        <p:grpSpPr>
          <a:xfrm>
            <a:off x="3114417" y="2854964"/>
            <a:ext cx="3274239" cy="523220"/>
            <a:chOff x="2195736" y="2854964"/>
            <a:chExt cx="3274239" cy="523220"/>
          </a:xfrm>
        </p:grpSpPr>
        <p:sp>
          <p:nvSpPr>
            <p:cNvPr id="19" name="TextBox 16"/>
            <p:cNvSpPr txBox="1"/>
            <p:nvPr/>
          </p:nvSpPr>
          <p:spPr>
            <a:xfrm>
              <a:off x="2771800" y="2854964"/>
              <a:ext cx="2698175"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都有哪些框架？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20" name="TextBox 20"/>
            <p:cNvSpPr txBox="1"/>
            <p:nvPr/>
          </p:nvSpPr>
          <p:spPr>
            <a:xfrm>
              <a:off x="2195736" y="2854964"/>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03</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21" name="组合 20"/>
          <p:cNvGrpSpPr/>
          <p:nvPr/>
        </p:nvGrpSpPr>
        <p:grpSpPr>
          <a:xfrm>
            <a:off x="3114417" y="3651870"/>
            <a:ext cx="3633311" cy="523220"/>
            <a:chOff x="2195736" y="3651870"/>
            <a:chExt cx="3633311" cy="523220"/>
          </a:xfrm>
        </p:grpSpPr>
        <p:sp>
          <p:nvSpPr>
            <p:cNvPr id="22" name="TextBox 17"/>
            <p:cNvSpPr txBox="1"/>
            <p:nvPr/>
          </p:nvSpPr>
          <p:spPr>
            <a:xfrm>
              <a:off x="2771800" y="3651870"/>
              <a:ext cx="3057247"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什么时候用框架？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23" name="TextBox 21"/>
            <p:cNvSpPr txBox="1"/>
            <p:nvPr/>
          </p:nvSpPr>
          <p:spPr>
            <a:xfrm>
              <a:off x="2195736" y="3651870"/>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04</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24" name="圆角矩形 23"/>
          <p:cNvSpPr/>
          <p:nvPr/>
        </p:nvSpPr>
        <p:spPr>
          <a:xfrm>
            <a:off x="2335315" y="2058057"/>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圆角矩形 25"/>
          <p:cNvSpPr/>
          <p:nvPr/>
        </p:nvSpPr>
        <p:spPr>
          <a:xfrm>
            <a:off x="2335315" y="2854964"/>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圆角矩形 26"/>
          <p:cNvSpPr/>
          <p:nvPr/>
        </p:nvSpPr>
        <p:spPr>
          <a:xfrm>
            <a:off x="2335315" y="3651870"/>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52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什么</a:t>
            </a:r>
            <a:r>
              <a:rPr lang="zh-CN" altLang="en-US" sz="1600" dirty="0">
                <a:solidFill>
                  <a:schemeClr val="tx1">
                    <a:lumMod val="65000"/>
                    <a:lumOff val="35000"/>
                  </a:schemeClr>
                </a:solidFill>
                <a:latin typeface="微软雅黑" pitchFamily="34" charset="-122"/>
                <a:ea typeface="微软雅黑" pitchFamily="34" charset="-122"/>
              </a:rPr>
              <a:t>是框架？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31540" y="493962"/>
            <a:ext cx="8280920" cy="4246526"/>
          </a:xfrm>
          <a:prstGeom prst="rect">
            <a:avLst/>
          </a:prstGeom>
          <a:noFill/>
        </p:spPr>
        <p:txBody>
          <a:bodyPr lIns="90000" tIns="90000" rIns="90000" bIns="90000" anchor="ctr"/>
          <a:lstStyle/>
          <a:p>
            <a:pPr indent="457200" algn="just">
              <a:lnSpc>
                <a:spcPct val="130000"/>
              </a:lnSpc>
              <a:spcBef>
                <a:spcPts val="600"/>
              </a:spcBef>
              <a:spcAft>
                <a:spcPts val="600"/>
              </a:spcAf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度娘上说：框架（</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Framework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）是整个或部分系统的可重用设计，表现为一组抽象构件及构件实例间交互的方法</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另一种定义认为，框架是可被应用开发者定制的应用骨架。前者是从应用方面而后者是从目的方面给出的定义。</a:t>
            </a:r>
          </a:p>
          <a:p>
            <a:pPr indent="457200" algn="just">
              <a:lnSpc>
                <a:spcPct val="130000"/>
              </a:lnSpc>
              <a:spcBef>
                <a:spcPts val="600"/>
              </a:spcBef>
              <a:spcAft>
                <a:spcPts val="600"/>
              </a:spcAft>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应用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框架指的是实现了某应用领域通用完备功能（除去特殊应用的部分）的底层服务。使用这种框架的编程人员可以在一个通用功能已经实现的基础上开始具体的系统开发。框架提供了所有应用期望的默认行为的类集合。具体的应用通过重写子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该子类属于框架的默认行为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或组装对象来支持应用专用的行为。</a:t>
            </a:r>
          </a:p>
          <a:p>
            <a:pPr indent="457200" algn="just">
              <a:lnSpc>
                <a:spcPct val="130000"/>
              </a:lnSpc>
              <a:spcBef>
                <a:spcPts val="600"/>
              </a:spcBef>
              <a:spcAft>
                <a:spcPts val="600"/>
              </a:spcAf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应用框架强调的是软件的设计重用性和系统的可扩充性，以缩短大型应用软件系统的开发周期，提高开发质量。与传统的基于类库的面向对象重用技术比较，应用框架更注重于面向专业领域的软件重用。应用框架具有领域相关性，构件根据框架进行复合而生成可运行的系统。框架的粒度越大，其中包含的领域知识就更加完整</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9553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为什么要用框架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84379" y="934698"/>
            <a:ext cx="6721475" cy="3067050"/>
            <a:chOff x="1184275" y="2232025"/>
            <a:chExt cx="6721475" cy="3067050"/>
          </a:xfrm>
        </p:grpSpPr>
        <p:sp>
          <p:nvSpPr>
            <p:cNvPr id="9" name="任意多边形 11"/>
            <p:cNvSpPr>
              <a:spLocks/>
            </p:cNvSpPr>
            <p:nvPr/>
          </p:nvSpPr>
          <p:spPr bwMode="auto">
            <a:xfrm>
              <a:off x="3851275" y="2881313"/>
              <a:ext cx="1238250" cy="1768475"/>
            </a:xfrm>
            <a:custGeom>
              <a:avLst/>
              <a:gdLst>
                <a:gd name="T0" fmla="*/ 5849773 w 585788"/>
                <a:gd name="T1" fmla="*/ 0 h 835990"/>
                <a:gd name="T2" fmla="*/ 11699538 w 585788"/>
                <a:gd name="T3" fmla="*/ 5828303 h 835990"/>
                <a:gd name="T4" fmla="*/ 10700477 w 585788"/>
                <a:gd name="T5" fmla="*/ 9086958 h 835990"/>
                <a:gd name="T6" fmla="*/ 10004229 w 585788"/>
                <a:gd name="T7" fmla="*/ 9927754 h 835990"/>
                <a:gd name="T8" fmla="*/ 9641293 w 585788"/>
                <a:gd name="T9" fmla="*/ 10473635 h 835990"/>
                <a:gd name="T10" fmla="*/ 9153808 w 585788"/>
                <a:gd name="T11" fmla="*/ 11339231 h 835990"/>
                <a:gd name="T12" fmla="*/ 8801734 w 585788"/>
                <a:gd name="T13" fmla="*/ 12320247 h 835990"/>
                <a:gd name="T14" fmla="*/ 8585074 w 585788"/>
                <a:gd name="T15" fmla="*/ 13532071 h 835990"/>
                <a:gd name="T16" fmla="*/ 8585074 w 585788"/>
                <a:gd name="T17" fmla="*/ 15522935 h 835990"/>
                <a:gd name="T18" fmla="*/ 8449659 w 585788"/>
                <a:gd name="T19" fmla="*/ 16503928 h 835990"/>
                <a:gd name="T20" fmla="*/ 8151754 w 585788"/>
                <a:gd name="T21" fmla="*/ 16734754 h 835990"/>
                <a:gd name="T22" fmla="*/ 3683195 w 585788"/>
                <a:gd name="T23" fmla="*/ 16734754 h 835990"/>
                <a:gd name="T24" fmla="*/ 3249875 w 585788"/>
                <a:gd name="T25" fmla="*/ 16330812 h 835990"/>
                <a:gd name="T26" fmla="*/ 3195710 w 585788"/>
                <a:gd name="T27" fmla="*/ 15436374 h 835990"/>
                <a:gd name="T28" fmla="*/ 3114461 w 585788"/>
                <a:gd name="T29" fmla="*/ 13532071 h 835990"/>
                <a:gd name="T30" fmla="*/ 2897805 w 585788"/>
                <a:gd name="T31" fmla="*/ 12320247 h 835990"/>
                <a:gd name="T32" fmla="*/ 2491580 w 585788"/>
                <a:gd name="T33" fmla="*/ 11108409 h 835990"/>
                <a:gd name="T34" fmla="*/ 1760359 w 585788"/>
                <a:gd name="T35" fmla="*/ 10069697 h 835990"/>
                <a:gd name="T36" fmla="*/ 1418749 w 585788"/>
                <a:gd name="T37" fmla="*/ 9593791 h 835990"/>
                <a:gd name="T38" fmla="*/ 999057 w 585788"/>
                <a:gd name="T39" fmla="*/ 9086958 h 835990"/>
                <a:gd name="T40" fmla="*/ 0 w 585788"/>
                <a:gd name="T41" fmla="*/ 5828303 h 835990"/>
                <a:gd name="T42" fmla="*/ 5849773 w 585788"/>
                <a:gd name="T43" fmla="*/ 0 h 835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5788" h="835990">
                  <a:moveTo>
                    <a:pt x="292894" y="0"/>
                  </a:moveTo>
                  <a:cubicBezTo>
                    <a:pt x="454655" y="0"/>
                    <a:pt x="585788" y="130355"/>
                    <a:pt x="585788" y="291155"/>
                  </a:cubicBezTo>
                  <a:cubicBezTo>
                    <a:pt x="585788" y="351455"/>
                    <a:pt x="567348" y="407474"/>
                    <a:pt x="535766" y="453942"/>
                  </a:cubicBezTo>
                  <a:lnTo>
                    <a:pt x="500905" y="495944"/>
                  </a:lnTo>
                  <a:lnTo>
                    <a:pt x="482733" y="523214"/>
                  </a:lnTo>
                  <a:lnTo>
                    <a:pt x="458325" y="566455"/>
                  </a:lnTo>
                  <a:lnTo>
                    <a:pt x="440697" y="615462"/>
                  </a:lnTo>
                  <a:lnTo>
                    <a:pt x="429849" y="675999"/>
                  </a:lnTo>
                  <a:lnTo>
                    <a:pt x="429849" y="775453"/>
                  </a:lnTo>
                  <a:lnTo>
                    <a:pt x="423069" y="824459"/>
                  </a:lnTo>
                  <a:lnTo>
                    <a:pt x="408153" y="835990"/>
                  </a:lnTo>
                  <a:lnTo>
                    <a:pt x="184415" y="835990"/>
                  </a:lnTo>
                  <a:lnTo>
                    <a:pt x="162719" y="815811"/>
                  </a:lnTo>
                  <a:lnTo>
                    <a:pt x="160007" y="771129"/>
                  </a:lnTo>
                  <a:lnTo>
                    <a:pt x="155939" y="675999"/>
                  </a:lnTo>
                  <a:lnTo>
                    <a:pt x="145091" y="615462"/>
                  </a:lnTo>
                  <a:lnTo>
                    <a:pt x="124752" y="554924"/>
                  </a:lnTo>
                  <a:lnTo>
                    <a:pt x="88140" y="503035"/>
                  </a:lnTo>
                  <a:lnTo>
                    <a:pt x="71036" y="479261"/>
                  </a:lnTo>
                  <a:lnTo>
                    <a:pt x="50022" y="453942"/>
                  </a:lnTo>
                  <a:cubicBezTo>
                    <a:pt x="18440" y="407474"/>
                    <a:pt x="0" y="351455"/>
                    <a:pt x="0" y="291155"/>
                  </a:cubicBezTo>
                  <a:cubicBezTo>
                    <a:pt x="0" y="130355"/>
                    <a:pt x="131133" y="0"/>
                    <a:pt x="292894"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任意多边形 33"/>
            <p:cNvSpPr>
              <a:spLocks noChangeArrowheads="1"/>
            </p:cNvSpPr>
            <p:nvPr/>
          </p:nvSpPr>
          <p:spPr bwMode="auto">
            <a:xfrm>
              <a:off x="3887788" y="2916238"/>
              <a:ext cx="1165225" cy="1709737"/>
            </a:xfrm>
            <a:custGeom>
              <a:avLst/>
              <a:gdLst>
                <a:gd name="T0" fmla="*/ 5518985 w 550532"/>
                <a:gd name="T1" fmla="*/ 0 h 808604"/>
                <a:gd name="T2" fmla="*/ 11037959 w 550532"/>
                <a:gd name="T3" fmla="*/ 5459931 h 808604"/>
                <a:gd name="T4" fmla="*/ 10095401 w 550532"/>
                <a:gd name="T5" fmla="*/ 8512628 h 808604"/>
                <a:gd name="T6" fmla="*/ 9802677 w 550532"/>
                <a:gd name="T7" fmla="*/ 8863621 h 808604"/>
                <a:gd name="T8" fmla="*/ 8618291 w 550532"/>
                <a:gd name="T9" fmla="*/ 10689364 h 808604"/>
                <a:gd name="T10" fmla="*/ 8319231 w 550532"/>
                <a:gd name="T11" fmla="*/ 11496102 h 808604"/>
                <a:gd name="T12" fmla="*/ 8047359 w 550532"/>
                <a:gd name="T13" fmla="*/ 12302842 h 808604"/>
                <a:gd name="T14" fmla="*/ 7965796 w 550532"/>
                <a:gd name="T15" fmla="*/ 13196041 h 808604"/>
                <a:gd name="T16" fmla="*/ 7911420 w 550532"/>
                <a:gd name="T17" fmla="*/ 14060396 h 808604"/>
                <a:gd name="T18" fmla="*/ 7911420 w 550532"/>
                <a:gd name="T19" fmla="*/ 15443395 h 808604"/>
                <a:gd name="T20" fmla="*/ 7748300 w 550532"/>
                <a:gd name="T21" fmla="*/ 15990831 h 808604"/>
                <a:gd name="T22" fmla="*/ 7612361 w 550532"/>
                <a:gd name="T23" fmla="*/ 16163701 h 808604"/>
                <a:gd name="T24" fmla="*/ 3479928 w 550532"/>
                <a:gd name="T25" fmla="*/ 16163701 h 808604"/>
                <a:gd name="T26" fmla="*/ 3289625 w 550532"/>
                <a:gd name="T27" fmla="*/ 15990831 h 808604"/>
                <a:gd name="T28" fmla="*/ 3208062 w 550532"/>
                <a:gd name="T29" fmla="*/ 15904398 h 808604"/>
                <a:gd name="T30" fmla="*/ 3208062 w 550532"/>
                <a:gd name="T31" fmla="*/ 13743456 h 808604"/>
                <a:gd name="T32" fmla="*/ 2990564 w 550532"/>
                <a:gd name="T33" fmla="*/ 12446910 h 808604"/>
                <a:gd name="T34" fmla="*/ 2773064 w 550532"/>
                <a:gd name="T35" fmla="*/ 11582535 h 808604"/>
                <a:gd name="T36" fmla="*/ 2283708 w 550532"/>
                <a:gd name="T37" fmla="*/ 10458857 h 808604"/>
                <a:gd name="T38" fmla="*/ 1235822 w 550532"/>
                <a:gd name="T39" fmla="*/ 8864266 h 808604"/>
                <a:gd name="T40" fmla="*/ 942554 w 550532"/>
                <a:gd name="T41" fmla="*/ 8512628 h 808604"/>
                <a:gd name="T42" fmla="*/ 0 w 550532"/>
                <a:gd name="T43" fmla="*/ 5459931 h 808604"/>
                <a:gd name="T44" fmla="*/ 5518985 w 550532"/>
                <a:gd name="T45" fmla="*/ 0 h 8086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50532" h="808604">
                  <a:moveTo>
                    <a:pt x="275266" y="0"/>
                  </a:moveTo>
                  <a:cubicBezTo>
                    <a:pt x="427291" y="0"/>
                    <a:pt x="550532" y="122288"/>
                    <a:pt x="550532" y="273138"/>
                  </a:cubicBezTo>
                  <a:cubicBezTo>
                    <a:pt x="550532" y="329707"/>
                    <a:pt x="533201" y="382259"/>
                    <a:pt x="503521" y="425852"/>
                  </a:cubicBezTo>
                  <a:lnTo>
                    <a:pt x="488921" y="443411"/>
                  </a:lnTo>
                  <a:lnTo>
                    <a:pt x="429848" y="534745"/>
                  </a:lnTo>
                  <a:lnTo>
                    <a:pt x="414932" y="575103"/>
                  </a:lnTo>
                  <a:lnTo>
                    <a:pt x="401372" y="615461"/>
                  </a:lnTo>
                  <a:lnTo>
                    <a:pt x="397304" y="660144"/>
                  </a:lnTo>
                  <a:lnTo>
                    <a:pt x="394592" y="703384"/>
                  </a:lnTo>
                  <a:lnTo>
                    <a:pt x="394592" y="772570"/>
                  </a:lnTo>
                  <a:lnTo>
                    <a:pt x="386456" y="799956"/>
                  </a:lnTo>
                  <a:lnTo>
                    <a:pt x="379676" y="808604"/>
                  </a:lnTo>
                  <a:lnTo>
                    <a:pt x="173566" y="808604"/>
                  </a:lnTo>
                  <a:lnTo>
                    <a:pt x="164074" y="799956"/>
                  </a:lnTo>
                  <a:lnTo>
                    <a:pt x="160006" y="795632"/>
                  </a:lnTo>
                  <a:lnTo>
                    <a:pt x="160006" y="687529"/>
                  </a:lnTo>
                  <a:lnTo>
                    <a:pt x="149158" y="622668"/>
                  </a:lnTo>
                  <a:lnTo>
                    <a:pt x="138310" y="579427"/>
                  </a:lnTo>
                  <a:lnTo>
                    <a:pt x="113903" y="523214"/>
                  </a:lnTo>
                  <a:lnTo>
                    <a:pt x="61638" y="443443"/>
                  </a:lnTo>
                  <a:lnTo>
                    <a:pt x="47011" y="425852"/>
                  </a:lnTo>
                  <a:cubicBezTo>
                    <a:pt x="17331" y="382259"/>
                    <a:pt x="0" y="329707"/>
                    <a:pt x="0" y="273138"/>
                  </a:cubicBezTo>
                  <a:cubicBezTo>
                    <a:pt x="0" y="122288"/>
                    <a:pt x="123241" y="0"/>
                    <a:pt x="275266" y="0"/>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任意多边形 52"/>
            <p:cNvSpPr>
              <a:spLocks/>
            </p:cNvSpPr>
            <p:nvPr/>
          </p:nvSpPr>
          <p:spPr bwMode="auto">
            <a:xfrm>
              <a:off x="3971925" y="2976563"/>
              <a:ext cx="996950" cy="1597025"/>
            </a:xfrm>
            <a:custGeom>
              <a:avLst/>
              <a:gdLst>
                <a:gd name="T0" fmla="*/ 185883 w 997836"/>
                <a:gd name="T1" fmla="*/ 100568 h 1597088"/>
                <a:gd name="T2" fmla="*/ 120108 w 997836"/>
                <a:gd name="T3" fmla="*/ 219420 h 1597088"/>
                <a:gd name="T4" fmla="*/ 74353 w 997836"/>
                <a:gd name="T5" fmla="*/ 365704 h 1597088"/>
                <a:gd name="T6" fmla="*/ 74353 w 997836"/>
                <a:gd name="T7" fmla="*/ 432748 h 1597088"/>
                <a:gd name="T8" fmla="*/ 74353 w 997836"/>
                <a:gd name="T9" fmla="*/ 499792 h 1597088"/>
                <a:gd name="T10" fmla="*/ 74353 w 997836"/>
                <a:gd name="T11" fmla="*/ 569888 h 1597088"/>
                <a:gd name="T12" fmla="*/ 88651 w 997836"/>
                <a:gd name="T13" fmla="*/ 646076 h 1597088"/>
                <a:gd name="T14" fmla="*/ 134407 w 997836"/>
                <a:gd name="T15" fmla="*/ 746644 h 1597088"/>
                <a:gd name="T16" fmla="*/ 185883 w 997836"/>
                <a:gd name="T17" fmla="*/ 841116 h 1597088"/>
                <a:gd name="T18" fmla="*/ 231638 w 997836"/>
                <a:gd name="T19" fmla="*/ 941684 h 1597088"/>
                <a:gd name="T20" fmla="*/ 283112 w 997836"/>
                <a:gd name="T21" fmla="*/ 1045300 h 1597088"/>
                <a:gd name="T22" fmla="*/ 305991 w 997836"/>
                <a:gd name="T23" fmla="*/ 1212912 h 1597088"/>
                <a:gd name="T24" fmla="*/ 314569 w 997836"/>
                <a:gd name="T25" fmla="*/ 1383572 h 1597088"/>
                <a:gd name="T26" fmla="*/ 291692 w 997836"/>
                <a:gd name="T27" fmla="*/ 1264720 h 1597088"/>
                <a:gd name="T28" fmla="*/ 268814 w 997836"/>
                <a:gd name="T29" fmla="*/ 1145868 h 1597088"/>
                <a:gd name="T30" fmla="*/ 208759 w 997836"/>
                <a:gd name="T31" fmla="*/ 1017872 h 1597088"/>
                <a:gd name="T32" fmla="*/ 134407 w 997836"/>
                <a:gd name="T33" fmla="*/ 908160 h 1597088"/>
                <a:gd name="T34" fmla="*/ 74353 w 997836"/>
                <a:gd name="T35" fmla="*/ 789308 h 1597088"/>
                <a:gd name="T36" fmla="*/ 14298 w 997836"/>
                <a:gd name="T37" fmla="*/ 670456 h 1597088"/>
                <a:gd name="T38" fmla="*/ 0 w 997836"/>
                <a:gd name="T39" fmla="*/ 575980 h 1597088"/>
                <a:gd name="T40" fmla="*/ 0 w 997836"/>
                <a:gd name="T41" fmla="*/ 499792 h 1597088"/>
                <a:gd name="T42" fmla="*/ 14298 w 997836"/>
                <a:gd name="T43" fmla="*/ 408368 h 1597088"/>
                <a:gd name="T44" fmla="*/ 37177 w 997836"/>
                <a:gd name="T45" fmla="*/ 329132 h 1597088"/>
                <a:gd name="T46" fmla="*/ 105810 w 997836"/>
                <a:gd name="T47" fmla="*/ 210280 h 1597088"/>
                <a:gd name="T48" fmla="*/ 546205 w 997836"/>
                <a:gd name="T49" fmla="*/ 0 h 1597088"/>
                <a:gd name="T50" fmla="*/ 614839 w 997836"/>
                <a:gd name="T51" fmla="*/ 24380 h 1597088"/>
                <a:gd name="T52" fmla="*/ 680612 w 997836"/>
                <a:gd name="T53" fmla="*/ 48760 h 1597088"/>
                <a:gd name="T54" fmla="*/ 749245 w 997836"/>
                <a:gd name="T55" fmla="*/ 85331 h 1597088"/>
                <a:gd name="T56" fmla="*/ 809298 w 997836"/>
                <a:gd name="T57" fmla="*/ 127996 h 1597088"/>
                <a:gd name="T58" fmla="*/ 860774 w 997836"/>
                <a:gd name="T59" fmla="*/ 176756 h 1597088"/>
                <a:gd name="T60" fmla="*/ 912249 w 997836"/>
                <a:gd name="T61" fmla="*/ 228564 h 1597088"/>
                <a:gd name="T62" fmla="*/ 949424 w 997836"/>
                <a:gd name="T63" fmla="*/ 295608 h 1597088"/>
                <a:gd name="T64" fmla="*/ 980882 w 997836"/>
                <a:gd name="T65" fmla="*/ 371796 h 1597088"/>
                <a:gd name="T66" fmla="*/ 995181 w 997836"/>
                <a:gd name="T67" fmla="*/ 466271 h 1597088"/>
                <a:gd name="T68" fmla="*/ 995181 w 997836"/>
                <a:gd name="T69" fmla="*/ 569887 h 1597088"/>
                <a:gd name="T70" fmla="*/ 980882 w 997836"/>
                <a:gd name="T71" fmla="*/ 652168 h 1597088"/>
                <a:gd name="T72" fmla="*/ 958004 w 997836"/>
                <a:gd name="T73" fmla="*/ 746643 h 1597088"/>
                <a:gd name="T74" fmla="*/ 852195 w 997836"/>
                <a:gd name="T75" fmla="*/ 917303 h 1597088"/>
                <a:gd name="T76" fmla="*/ 740666 w 997836"/>
                <a:gd name="T77" fmla="*/ 1094059 h 1597088"/>
                <a:gd name="T78" fmla="*/ 703489 w 997836"/>
                <a:gd name="T79" fmla="*/ 1212912 h 1597088"/>
                <a:gd name="T80" fmla="*/ 689191 w 997836"/>
                <a:gd name="T81" fmla="*/ 1350051 h 1597088"/>
                <a:gd name="T82" fmla="*/ 680612 w 997836"/>
                <a:gd name="T83" fmla="*/ 1468903 h 1597088"/>
                <a:gd name="T84" fmla="*/ 674892 w 997836"/>
                <a:gd name="T85" fmla="*/ 1596899 h 1597088"/>
                <a:gd name="T86" fmla="*/ 314567 w 997836"/>
                <a:gd name="T87" fmla="*/ 1596899 h 1597088"/>
                <a:gd name="T88" fmla="*/ 448975 w 997836"/>
                <a:gd name="T89" fmla="*/ 1520711 h 1597088"/>
                <a:gd name="T90" fmla="*/ 486151 w 997836"/>
                <a:gd name="T91" fmla="*/ 1130628 h 1597088"/>
                <a:gd name="T92" fmla="*/ 523328 w 997836"/>
                <a:gd name="T93" fmla="*/ 1011776 h 1597088"/>
                <a:gd name="T94" fmla="*/ 591960 w 997836"/>
                <a:gd name="T95" fmla="*/ 874636 h 1597088"/>
                <a:gd name="T96" fmla="*/ 680612 w 997836"/>
                <a:gd name="T97" fmla="*/ 746643 h 1597088"/>
                <a:gd name="T98" fmla="*/ 763543 w 997836"/>
                <a:gd name="T99" fmla="*/ 618647 h 1597088"/>
                <a:gd name="T100" fmla="*/ 815018 w 997836"/>
                <a:gd name="T101" fmla="*/ 466271 h 1597088"/>
                <a:gd name="T102" fmla="*/ 809298 w 997836"/>
                <a:gd name="T103" fmla="*/ 323036 h 1597088"/>
                <a:gd name="T104" fmla="*/ 749245 w 997836"/>
                <a:gd name="T105" fmla="*/ 195040 h 1597088"/>
                <a:gd name="T106" fmla="*/ 703489 w 997836"/>
                <a:gd name="T107" fmla="*/ 134092 h 1597088"/>
                <a:gd name="T108" fmla="*/ 652015 w 997836"/>
                <a:gd name="T109" fmla="*/ 85331 h 1597088"/>
                <a:gd name="T110" fmla="*/ 597680 w 997836"/>
                <a:gd name="T111" fmla="*/ 42664 h 15970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97836" h="1597088">
                  <a:moveTo>
                    <a:pt x="186378" y="100580"/>
                  </a:moveTo>
                  <a:lnTo>
                    <a:pt x="120429" y="219447"/>
                  </a:lnTo>
                  <a:lnTo>
                    <a:pt x="74551" y="365746"/>
                  </a:lnTo>
                  <a:lnTo>
                    <a:pt x="74551" y="432799"/>
                  </a:lnTo>
                  <a:lnTo>
                    <a:pt x="74551" y="499852"/>
                  </a:lnTo>
                  <a:lnTo>
                    <a:pt x="74551" y="569954"/>
                  </a:lnTo>
                  <a:lnTo>
                    <a:pt x="88888" y="646151"/>
                  </a:lnTo>
                  <a:lnTo>
                    <a:pt x="134766" y="746731"/>
                  </a:lnTo>
                  <a:lnTo>
                    <a:pt x="186378" y="841215"/>
                  </a:lnTo>
                  <a:lnTo>
                    <a:pt x="232256" y="941795"/>
                  </a:lnTo>
                  <a:lnTo>
                    <a:pt x="283868" y="1045423"/>
                  </a:lnTo>
                  <a:lnTo>
                    <a:pt x="306807" y="1213056"/>
                  </a:lnTo>
                  <a:lnTo>
                    <a:pt x="315409" y="1383737"/>
                  </a:lnTo>
                  <a:lnTo>
                    <a:pt x="292470" y="1264870"/>
                  </a:lnTo>
                  <a:lnTo>
                    <a:pt x="269531" y="1146003"/>
                  </a:lnTo>
                  <a:lnTo>
                    <a:pt x="209317" y="1017992"/>
                  </a:lnTo>
                  <a:lnTo>
                    <a:pt x="134766" y="908268"/>
                  </a:lnTo>
                  <a:lnTo>
                    <a:pt x="74551" y="789401"/>
                  </a:lnTo>
                  <a:lnTo>
                    <a:pt x="14337" y="670534"/>
                  </a:lnTo>
                  <a:lnTo>
                    <a:pt x="0" y="576049"/>
                  </a:lnTo>
                  <a:lnTo>
                    <a:pt x="0" y="499852"/>
                  </a:lnTo>
                  <a:lnTo>
                    <a:pt x="14337" y="408416"/>
                  </a:lnTo>
                  <a:lnTo>
                    <a:pt x="37276" y="329171"/>
                  </a:lnTo>
                  <a:lnTo>
                    <a:pt x="106092" y="210304"/>
                  </a:lnTo>
                  <a:lnTo>
                    <a:pt x="186378" y="100580"/>
                  </a:lnTo>
                  <a:close/>
                  <a:moveTo>
                    <a:pt x="547662" y="0"/>
                  </a:moveTo>
                  <a:lnTo>
                    <a:pt x="616479" y="24383"/>
                  </a:lnTo>
                  <a:lnTo>
                    <a:pt x="682428" y="48766"/>
                  </a:lnTo>
                  <a:lnTo>
                    <a:pt x="751244" y="85340"/>
                  </a:lnTo>
                  <a:lnTo>
                    <a:pt x="811458" y="128011"/>
                  </a:lnTo>
                  <a:lnTo>
                    <a:pt x="863071" y="176777"/>
                  </a:lnTo>
                  <a:lnTo>
                    <a:pt x="914683" y="228591"/>
                  </a:lnTo>
                  <a:lnTo>
                    <a:pt x="951958" y="295644"/>
                  </a:lnTo>
                  <a:lnTo>
                    <a:pt x="983499" y="371841"/>
                  </a:lnTo>
                  <a:lnTo>
                    <a:pt x="997836" y="466325"/>
                  </a:lnTo>
                  <a:lnTo>
                    <a:pt x="997836" y="569953"/>
                  </a:lnTo>
                  <a:lnTo>
                    <a:pt x="983499" y="652246"/>
                  </a:lnTo>
                  <a:lnTo>
                    <a:pt x="960560" y="746730"/>
                  </a:lnTo>
                  <a:lnTo>
                    <a:pt x="854469" y="917411"/>
                  </a:lnTo>
                  <a:lnTo>
                    <a:pt x="742642" y="1094188"/>
                  </a:lnTo>
                  <a:lnTo>
                    <a:pt x="705366" y="1213056"/>
                  </a:lnTo>
                  <a:lnTo>
                    <a:pt x="691030" y="1350210"/>
                  </a:lnTo>
                  <a:lnTo>
                    <a:pt x="682428" y="1469077"/>
                  </a:lnTo>
                  <a:lnTo>
                    <a:pt x="676693" y="1597088"/>
                  </a:lnTo>
                  <a:lnTo>
                    <a:pt x="315407" y="1597088"/>
                  </a:lnTo>
                  <a:lnTo>
                    <a:pt x="450173" y="1520891"/>
                  </a:lnTo>
                  <a:lnTo>
                    <a:pt x="487448" y="1130763"/>
                  </a:lnTo>
                  <a:lnTo>
                    <a:pt x="524724" y="1011896"/>
                  </a:lnTo>
                  <a:lnTo>
                    <a:pt x="593540" y="874741"/>
                  </a:lnTo>
                  <a:lnTo>
                    <a:pt x="682428" y="746730"/>
                  </a:lnTo>
                  <a:lnTo>
                    <a:pt x="765581" y="618719"/>
                  </a:lnTo>
                  <a:lnTo>
                    <a:pt x="817193" y="466325"/>
                  </a:lnTo>
                  <a:lnTo>
                    <a:pt x="811458" y="323075"/>
                  </a:lnTo>
                  <a:lnTo>
                    <a:pt x="751244" y="195064"/>
                  </a:lnTo>
                  <a:lnTo>
                    <a:pt x="705366" y="134107"/>
                  </a:lnTo>
                  <a:lnTo>
                    <a:pt x="653754" y="85340"/>
                  </a:lnTo>
                  <a:lnTo>
                    <a:pt x="599275" y="42670"/>
                  </a:lnTo>
                  <a:lnTo>
                    <a:pt x="5476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Freeform 333"/>
            <p:cNvSpPr>
              <a:spLocks/>
            </p:cNvSpPr>
            <p:nvPr/>
          </p:nvSpPr>
          <p:spPr bwMode="auto">
            <a:xfrm>
              <a:off x="4235450" y="4625975"/>
              <a:ext cx="481013" cy="673100"/>
            </a:xfrm>
            <a:custGeom>
              <a:avLst/>
              <a:gdLst>
                <a:gd name="T0" fmla="*/ 2147483646 w 168"/>
                <a:gd name="T1" fmla="*/ 0 h 221"/>
                <a:gd name="T2" fmla="*/ 2147483646 w 168"/>
                <a:gd name="T3" fmla="*/ 2147483646 h 221"/>
                <a:gd name="T4" fmla="*/ 2147483646 w 168"/>
                <a:gd name="T5" fmla="*/ 2147483646 h 221"/>
                <a:gd name="T6" fmla="*/ 2147483646 w 168"/>
                <a:gd name="T7" fmla="*/ 2147483646 h 221"/>
                <a:gd name="T8" fmla="*/ 2147483646 w 168"/>
                <a:gd name="T9" fmla="*/ 2147483646 h 221"/>
                <a:gd name="T10" fmla="*/ 2147483646 w 168"/>
                <a:gd name="T11" fmla="*/ 2147483646 h 221"/>
                <a:gd name="T12" fmla="*/ 0 w 168"/>
                <a:gd name="T13" fmla="*/ 2147483646 h 221"/>
                <a:gd name="T14" fmla="*/ 2147483646 w 168"/>
                <a:gd name="T15" fmla="*/ 2147483646 h 221"/>
                <a:gd name="T16" fmla="*/ 2147483646 w 168"/>
                <a:gd name="T17" fmla="*/ 2147483646 h 221"/>
                <a:gd name="T18" fmla="*/ 0 w 168"/>
                <a:gd name="T19" fmla="*/ 2147483646 h 221"/>
                <a:gd name="T20" fmla="*/ 2147483646 w 168"/>
                <a:gd name="T21" fmla="*/ 2147483646 h 221"/>
                <a:gd name="T22" fmla="*/ 2147483646 w 168"/>
                <a:gd name="T23" fmla="*/ 2147483646 h 221"/>
                <a:gd name="T24" fmla="*/ 2147483646 w 168"/>
                <a:gd name="T25" fmla="*/ 2147483646 h 221"/>
                <a:gd name="T26" fmla="*/ 2147483646 w 168"/>
                <a:gd name="T27" fmla="*/ 2147483646 h 221"/>
                <a:gd name="T28" fmla="*/ 2147483646 w 168"/>
                <a:gd name="T29" fmla="*/ 2147483646 h 221"/>
                <a:gd name="T30" fmla="*/ 2147483646 w 168"/>
                <a:gd name="T31" fmla="*/ 2147483646 h 221"/>
                <a:gd name="T32" fmla="*/ 2147483646 w 168"/>
                <a:gd name="T33" fmla="*/ 2147483646 h 221"/>
                <a:gd name="T34" fmla="*/ 2147483646 w 168"/>
                <a:gd name="T35" fmla="*/ 2147483646 h 221"/>
                <a:gd name="T36" fmla="*/ 2147483646 w 168"/>
                <a:gd name="T37" fmla="*/ 2147483646 h 221"/>
                <a:gd name="T38" fmla="*/ 2147483646 w 168"/>
                <a:gd name="T39" fmla="*/ 2147483646 h 221"/>
                <a:gd name="T40" fmla="*/ 2147483646 w 168"/>
                <a:gd name="T41" fmla="*/ 2147483646 h 221"/>
                <a:gd name="T42" fmla="*/ 2147483646 w 168"/>
                <a:gd name="T43" fmla="*/ 2147483646 h 221"/>
                <a:gd name="T44" fmla="*/ 2147483646 w 168"/>
                <a:gd name="T45" fmla="*/ 2147483646 h 221"/>
                <a:gd name="T46" fmla="*/ 2147483646 w 168"/>
                <a:gd name="T47" fmla="*/ 2147483646 h 221"/>
                <a:gd name="T48" fmla="*/ 2147483646 w 168"/>
                <a:gd name="T49" fmla="*/ 2147483646 h 221"/>
                <a:gd name="T50" fmla="*/ 2147483646 w 168"/>
                <a:gd name="T51" fmla="*/ 2147483646 h 221"/>
                <a:gd name="T52" fmla="*/ 2147483646 w 168"/>
                <a:gd name="T53" fmla="*/ 2147483646 h 221"/>
                <a:gd name="T54" fmla="*/ 2147483646 w 168"/>
                <a:gd name="T55" fmla="*/ 2147483646 h 221"/>
                <a:gd name="T56" fmla="*/ 2147483646 w 168"/>
                <a:gd name="T57" fmla="*/ 2147483646 h 221"/>
                <a:gd name="T58" fmla="*/ 2147483646 w 168"/>
                <a:gd name="T59" fmla="*/ 2147483646 h 221"/>
                <a:gd name="T60" fmla="*/ 2147483646 w 168"/>
                <a:gd name="T61" fmla="*/ 2147483646 h 221"/>
                <a:gd name="T62" fmla="*/ 2147483646 w 168"/>
                <a:gd name="T63" fmla="*/ 2147483646 h 221"/>
                <a:gd name="T64" fmla="*/ 2147483646 w 168"/>
                <a:gd name="T65" fmla="*/ 2147483646 h 221"/>
                <a:gd name="T66" fmla="*/ 2147483646 w 168"/>
                <a:gd name="T67" fmla="*/ 2147483646 h 221"/>
                <a:gd name="T68" fmla="*/ 2147483646 w 168"/>
                <a:gd name="T69" fmla="*/ 2147483646 h 221"/>
                <a:gd name="T70" fmla="*/ 2147483646 w 168"/>
                <a:gd name="T71" fmla="*/ 2147483646 h 221"/>
                <a:gd name="T72" fmla="*/ 2147483646 w 168"/>
                <a:gd name="T73" fmla="*/ 2147483646 h 221"/>
                <a:gd name="T74" fmla="*/ 2147483646 w 168"/>
                <a:gd name="T75" fmla="*/ 2147483646 h 221"/>
                <a:gd name="T76" fmla="*/ 2147483646 w 168"/>
                <a:gd name="T77" fmla="*/ 2147483646 h 221"/>
                <a:gd name="T78" fmla="*/ 2147483646 w 168"/>
                <a:gd name="T79" fmla="*/ 2147483646 h 221"/>
                <a:gd name="T80" fmla="*/ 2147483646 w 168"/>
                <a:gd name="T81" fmla="*/ 2147483646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8"/>
                <a:gd name="T124" fmla="*/ 0 h 221"/>
                <a:gd name="T125" fmla="*/ 168 w 168"/>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8" h="221">
                  <a:moveTo>
                    <a:pt x="167" y="8"/>
                  </a:moveTo>
                  <a:lnTo>
                    <a:pt x="159" y="0"/>
                  </a:lnTo>
                  <a:lnTo>
                    <a:pt x="5" y="0"/>
                  </a:lnTo>
                  <a:lnTo>
                    <a:pt x="2" y="11"/>
                  </a:lnTo>
                  <a:lnTo>
                    <a:pt x="2" y="22"/>
                  </a:lnTo>
                  <a:lnTo>
                    <a:pt x="10" y="16"/>
                  </a:lnTo>
                  <a:lnTo>
                    <a:pt x="10" y="11"/>
                  </a:lnTo>
                  <a:lnTo>
                    <a:pt x="96" y="11"/>
                  </a:lnTo>
                  <a:lnTo>
                    <a:pt x="96" y="16"/>
                  </a:lnTo>
                  <a:lnTo>
                    <a:pt x="10" y="16"/>
                  </a:lnTo>
                  <a:lnTo>
                    <a:pt x="2" y="22"/>
                  </a:lnTo>
                  <a:lnTo>
                    <a:pt x="23" y="33"/>
                  </a:lnTo>
                  <a:lnTo>
                    <a:pt x="0" y="44"/>
                  </a:lnTo>
                  <a:lnTo>
                    <a:pt x="0" y="55"/>
                  </a:lnTo>
                  <a:lnTo>
                    <a:pt x="10" y="53"/>
                  </a:lnTo>
                  <a:lnTo>
                    <a:pt x="10" y="44"/>
                  </a:lnTo>
                  <a:lnTo>
                    <a:pt x="96" y="44"/>
                  </a:lnTo>
                  <a:lnTo>
                    <a:pt x="96" y="53"/>
                  </a:lnTo>
                  <a:lnTo>
                    <a:pt x="10" y="53"/>
                  </a:lnTo>
                  <a:lnTo>
                    <a:pt x="0" y="55"/>
                  </a:lnTo>
                  <a:lnTo>
                    <a:pt x="20" y="67"/>
                  </a:lnTo>
                  <a:lnTo>
                    <a:pt x="2" y="78"/>
                  </a:lnTo>
                  <a:lnTo>
                    <a:pt x="2" y="95"/>
                  </a:lnTo>
                  <a:lnTo>
                    <a:pt x="10" y="89"/>
                  </a:lnTo>
                  <a:lnTo>
                    <a:pt x="10" y="78"/>
                  </a:lnTo>
                  <a:lnTo>
                    <a:pt x="96" y="78"/>
                  </a:lnTo>
                  <a:lnTo>
                    <a:pt x="96" y="89"/>
                  </a:lnTo>
                  <a:lnTo>
                    <a:pt x="10" y="89"/>
                  </a:lnTo>
                  <a:lnTo>
                    <a:pt x="2" y="95"/>
                  </a:lnTo>
                  <a:lnTo>
                    <a:pt x="20" y="106"/>
                  </a:lnTo>
                  <a:lnTo>
                    <a:pt x="2" y="117"/>
                  </a:lnTo>
                  <a:lnTo>
                    <a:pt x="2" y="128"/>
                  </a:lnTo>
                  <a:lnTo>
                    <a:pt x="10" y="122"/>
                  </a:lnTo>
                  <a:lnTo>
                    <a:pt x="10" y="117"/>
                  </a:lnTo>
                  <a:lnTo>
                    <a:pt x="96" y="117"/>
                  </a:lnTo>
                  <a:lnTo>
                    <a:pt x="96" y="122"/>
                  </a:lnTo>
                  <a:lnTo>
                    <a:pt x="10" y="122"/>
                  </a:lnTo>
                  <a:lnTo>
                    <a:pt x="2" y="128"/>
                  </a:lnTo>
                  <a:lnTo>
                    <a:pt x="20" y="136"/>
                  </a:lnTo>
                  <a:lnTo>
                    <a:pt x="2" y="145"/>
                  </a:lnTo>
                  <a:lnTo>
                    <a:pt x="2" y="164"/>
                  </a:lnTo>
                  <a:lnTo>
                    <a:pt x="10" y="156"/>
                  </a:lnTo>
                  <a:lnTo>
                    <a:pt x="10" y="147"/>
                  </a:lnTo>
                  <a:lnTo>
                    <a:pt x="96" y="147"/>
                  </a:lnTo>
                  <a:lnTo>
                    <a:pt x="96" y="156"/>
                  </a:lnTo>
                  <a:lnTo>
                    <a:pt x="10" y="156"/>
                  </a:lnTo>
                  <a:lnTo>
                    <a:pt x="2" y="164"/>
                  </a:lnTo>
                  <a:lnTo>
                    <a:pt x="18" y="175"/>
                  </a:lnTo>
                  <a:lnTo>
                    <a:pt x="18" y="200"/>
                  </a:lnTo>
                  <a:lnTo>
                    <a:pt x="36" y="189"/>
                  </a:lnTo>
                  <a:lnTo>
                    <a:pt x="36" y="181"/>
                  </a:lnTo>
                  <a:lnTo>
                    <a:pt x="96" y="181"/>
                  </a:lnTo>
                  <a:lnTo>
                    <a:pt x="96" y="189"/>
                  </a:lnTo>
                  <a:lnTo>
                    <a:pt x="36" y="189"/>
                  </a:lnTo>
                  <a:lnTo>
                    <a:pt x="18" y="200"/>
                  </a:lnTo>
                  <a:lnTo>
                    <a:pt x="55" y="200"/>
                  </a:lnTo>
                  <a:lnTo>
                    <a:pt x="55" y="220"/>
                  </a:lnTo>
                  <a:lnTo>
                    <a:pt x="65" y="206"/>
                  </a:lnTo>
                  <a:lnTo>
                    <a:pt x="65" y="200"/>
                  </a:lnTo>
                  <a:lnTo>
                    <a:pt x="96" y="200"/>
                  </a:lnTo>
                  <a:lnTo>
                    <a:pt x="96" y="206"/>
                  </a:lnTo>
                  <a:lnTo>
                    <a:pt x="65" y="206"/>
                  </a:lnTo>
                  <a:lnTo>
                    <a:pt x="55" y="220"/>
                  </a:lnTo>
                  <a:lnTo>
                    <a:pt x="107" y="220"/>
                  </a:lnTo>
                  <a:lnTo>
                    <a:pt x="107" y="200"/>
                  </a:lnTo>
                  <a:lnTo>
                    <a:pt x="141" y="200"/>
                  </a:lnTo>
                  <a:lnTo>
                    <a:pt x="141" y="175"/>
                  </a:lnTo>
                  <a:lnTo>
                    <a:pt x="167" y="164"/>
                  </a:lnTo>
                  <a:lnTo>
                    <a:pt x="167" y="147"/>
                  </a:lnTo>
                  <a:lnTo>
                    <a:pt x="144" y="139"/>
                  </a:lnTo>
                  <a:lnTo>
                    <a:pt x="167" y="131"/>
                  </a:lnTo>
                  <a:lnTo>
                    <a:pt x="167" y="117"/>
                  </a:lnTo>
                  <a:lnTo>
                    <a:pt x="144" y="108"/>
                  </a:lnTo>
                  <a:lnTo>
                    <a:pt x="167" y="97"/>
                  </a:lnTo>
                  <a:lnTo>
                    <a:pt x="167" y="81"/>
                  </a:lnTo>
                  <a:lnTo>
                    <a:pt x="146" y="72"/>
                  </a:lnTo>
                  <a:lnTo>
                    <a:pt x="167" y="61"/>
                  </a:lnTo>
                  <a:lnTo>
                    <a:pt x="167" y="47"/>
                  </a:lnTo>
                  <a:lnTo>
                    <a:pt x="144" y="36"/>
                  </a:lnTo>
                  <a:lnTo>
                    <a:pt x="167" y="25"/>
                  </a:lnTo>
                  <a:lnTo>
                    <a:pt x="167" y="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13" name="矩形 12"/>
            <p:cNvSpPr/>
            <p:nvPr/>
          </p:nvSpPr>
          <p:spPr>
            <a:xfrm>
              <a:off x="1184275" y="3595688"/>
              <a:ext cx="2239963" cy="339725"/>
            </a:xfrm>
            <a:prstGeom prst="rect">
              <a:avLst/>
            </a:prstGeom>
          </p:spPr>
          <p:txBody>
            <a:bodyPr>
              <a:spAutoFit/>
            </a:bodyPr>
            <a:lstStyle/>
            <a:p>
              <a:pPr algn="r">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代码简单</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346200" y="2916238"/>
              <a:ext cx="2144713" cy="338137"/>
            </a:xfrm>
            <a:prstGeom prst="rect">
              <a:avLst/>
            </a:prstGeom>
          </p:spPr>
          <p:txBody>
            <a:bodyPr>
              <a:spAutoFit/>
            </a:bodyPr>
            <a:lstStyle/>
            <a:p>
              <a:pPr algn="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开发效率高</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589088" y="2232025"/>
              <a:ext cx="2519362" cy="339725"/>
            </a:xfrm>
            <a:prstGeom prst="rect">
              <a:avLst/>
            </a:prstGeom>
          </p:spPr>
          <p:txBody>
            <a:bodyPr>
              <a:spAutoFit/>
            </a:bodyPr>
            <a:lstStyle/>
            <a:p>
              <a:pPr algn="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技术成熟</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rot="25200000">
              <a:off x="5250657" y="3056731"/>
              <a:ext cx="0" cy="1730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22800000">
              <a:off x="4778375" y="2660650"/>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0400000">
              <a:off x="4162425" y="2660650"/>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8000000">
              <a:off x="3690144" y="3056731"/>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5600000">
              <a:off x="3582194" y="3664744"/>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56163" y="2232025"/>
              <a:ext cx="2520950" cy="339725"/>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可靠性高</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510213" y="3595688"/>
              <a:ext cx="2239962" cy="339725"/>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功能强大</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424488" y="2928938"/>
              <a:ext cx="2481262" cy="338137"/>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易于维护</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rot="6000000" flipH="1">
              <a:off x="5315744" y="3664744"/>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081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为什么要用框架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87624" y="1618754"/>
            <a:ext cx="3240360" cy="2663715"/>
          </a:xfrm>
          <a:prstGeom prst="rect">
            <a:avLst/>
          </a:prstGeom>
          <a:noFill/>
        </p:spPr>
        <p:txBody>
          <a:bodyPr lIns="90000" tIns="90000" rIns="90000" bIns="90000" anchor="ctr"/>
          <a:lstStyle/>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建立线程池（管理、维护）</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下载图片</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设置默认图片</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下载完成后展示图片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87624" y="914212"/>
            <a:ext cx="1261884" cy="523220"/>
          </a:xfrm>
          <a:prstGeom prst="rect">
            <a:avLst/>
          </a:prstGeom>
        </p:spPr>
        <p:txBody>
          <a:bodyPr wrap="none">
            <a:spAutoFit/>
          </a:bodyPr>
          <a:lstStyle/>
          <a:p>
            <a:r>
              <a:rPr lang="zh-CN" altLang="en-US" sz="2800" dirty="0" smtClean="0">
                <a:solidFill>
                  <a:prstClr val="black">
                    <a:lumMod val="65000"/>
                    <a:lumOff val="35000"/>
                  </a:prstClr>
                </a:solidFill>
                <a:latin typeface="微软雅黑" panose="020B0503020204020204" pitchFamily="34" charset="-122"/>
                <a:ea typeface="微软雅黑" panose="020B0503020204020204" pitchFamily="34" charset="-122"/>
              </a:rPr>
              <a:t>使用前</a:t>
            </a:r>
            <a:endParaRPr lang="zh-CN" altLang="en-US" sz="2800" dirty="0"/>
          </a:p>
        </p:txBody>
      </p:sp>
      <p:sp>
        <p:nvSpPr>
          <p:cNvPr id="28" name="文本框 24"/>
          <p:cNvSpPr txBox="1"/>
          <p:nvPr/>
        </p:nvSpPr>
        <p:spPr>
          <a:xfrm>
            <a:off x="4716016" y="1618754"/>
            <a:ext cx="3240360" cy="2663715"/>
          </a:xfrm>
          <a:prstGeom prst="rect">
            <a:avLst/>
          </a:prstGeom>
          <a:noFill/>
        </p:spPr>
        <p:txBody>
          <a:bodyPr lIns="90000" tIns="90000" rIns="90000" bIns="90000" anchor="ctr"/>
          <a:lstStyle/>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初始化配置</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spcAft>
                <a:spcPts val="600"/>
              </a:spcAft>
              <a:defRPr/>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         并发数、默认图片、网络地址、断点续传等</a:t>
            </a:r>
            <a:endPar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展示图片（</a:t>
            </a:r>
            <a:r>
              <a:rPr lang="en-US" altLang="zh-CN" sz="1600" dirty="0" err="1" smtClean="0">
                <a:solidFill>
                  <a:schemeClr val="tx1">
                    <a:lumMod val="65000"/>
                    <a:lumOff val="35000"/>
                  </a:schemeClr>
                </a:solidFill>
                <a:latin typeface="微软雅黑" panose="020B0503020204020204" pitchFamily="34" charset="-122"/>
                <a:ea typeface="微软雅黑" panose="020B0503020204020204" pitchFamily="34" charset="-122"/>
              </a:rPr>
              <a:t>showView</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274507" y="1539032"/>
            <a:ext cx="149729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739824" y="914212"/>
            <a:ext cx="1261884" cy="523220"/>
          </a:xfrm>
          <a:prstGeom prst="rect">
            <a:avLst/>
          </a:prstGeom>
        </p:spPr>
        <p:txBody>
          <a:bodyPr wrap="none">
            <a:spAutoFit/>
          </a:bodyPr>
          <a:lstStyle/>
          <a:p>
            <a:r>
              <a:rPr lang="zh-CN" altLang="en-US" sz="2800" dirty="0" smtClean="0">
                <a:solidFill>
                  <a:prstClr val="black">
                    <a:lumMod val="65000"/>
                    <a:lumOff val="35000"/>
                  </a:prstClr>
                </a:solidFill>
                <a:latin typeface="微软雅黑" panose="020B0503020204020204" pitchFamily="34" charset="-122"/>
                <a:ea typeface="微软雅黑" panose="020B0503020204020204" pitchFamily="34" charset="-122"/>
              </a:rPr>
              <a:t>使用前</a:t>
            </a:r>
            <a:endParaRPr lang="zh-CN" altLang="en-US" sz="2800" dirty="0"/>
          </a:p>
        </p:txBody>
      </p:sp>
      <p:cxnSp>
        <p:nvCxnSpPr>
          <p:cNvPr id="32" name="直接连接符 31"/>
          <p:cNvCxnSpPr/>
          <p:nvPr/>
        </p:nvCxnSpPr>
        <p:spPr>
          <a:xfrm>
            <a:off x="4826707" y="1539032"/>
            <a:ext cx="149729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990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3398</TotalTime>
  <Words>2840</Words>
  <Application>Microsoft Office PowerPoint</Application>
  <PresentationFormat>全屏显示(16:9)</PresentationFormat>
  <Paragraphs>309</Paragraphs>
  <Slides>56</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Roboto Th</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dc:title>
  <dc:creator>Bubble</dc:creator>
  <cp:lastModifiedBy>李凯</cp:lastModifiedBy>
  <cp:revision>147</cp:revision>
  <dcterms:modified xsi:type="dcterms:W3CDTF">2017-06-26T07:09:44Z</dcterms:modified>
</cp:coreProperties>
</file>